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56" r:id="rId2"/>
    <p:sldId id="282" r:id="rId3"/>
    <p:sldId id="257" r:id="rId4"/>
    <p:sldId id="258" r:id="rId5"/>
    <p:sldId id="259" r:id="rId6"/>
    <p:sldId id="283" r:id="rId7"/>
    <p:sldId id="340" r:id="rId8"/>
    <p:sldId id="285" r:id="rId9"/>
    <p:sldId id="309" r:id="rId10"/>
    <p:sldId id="260" r:id="rId11"/>
    <p:sldId id="284" r:id="rId12"/>
    <p:sldId id="341" r:id="rId13"/>
    <p:sldId id="281" r:id="rId14"/>
    <p:sldId id="310" r:id="rId15"/>
    <p:sldId id="286" r:id="rId16"/>
    <p:sldId id="311" r:id="rId17"/>
    <p:sldId id="324" r:id="rId18"/>
    <p:sldId id="289" r:id="rId19"/>
    <p:sldId id="290" r:id="rId20"/>
    <p:sldId id="291" r:id="rId21"/>
    <p:sldId id="342" r:id="rId22"/>
    <p:sldId id="265" r:id="rId23"/>
    <p:sldId id="332" r:id="rId24"/>
    <p:sldId id="335" r:id="rId25"/>
    <p:sldId id="334" r:id="rId26"/>
    <p:sldId id="333" r:id="rId27"/>
    <p:sldId id="268" r:id="rId28"/>
    <p:sldId id="300" r:id="rId29"/>
    <p:sldId id="277" r:id="rId30"/>
    <p:sldId id="269" r:id="rId31"/>
    <p:sldId id="343" r:id="rId32"/>
    <p:sldId id="292" r:id="rId33"/>
    <p:sldId id="276" r:id="rId34"/>
    <p:sldId id="344" r:id="rId35"/>
    <p:sldId id="326" r:id="rId36"/>
    <p:sldId id="345" r:id="rId37"/>
    <p:sldId id="328" r:id="rId38"/>
    <p:sldId id="336" r:id="rId39"/>
    <p:sldId id="337" r:id="rId40"/>
    <p:sldId id="338" r:id="rId41"/>
    <p:sldId id="339" r:id="rId42"/>
    <p:sldId id="346" r:id="rId43"/>
    <p:sldId id="288" r:id="rId44"/>
    <p:sldId id="270" r:id="rId45"/>
    <p:sldId id="279" r:id="rId46"/>
    <p:sldId id="301" r:id="rId47"/>
    <p:sldId id="302" r:id="rId48"/>
    <p:sldId id="321" r:id="rId49"/>
    <p:sldId id="347" r:id="rId50"/>
    <p:sldId id="325" r:id="rId51"/>
    <p:sldId id="348" r:id="rId52"/>
    <p:sldId id="319" r:id="rId53"/>
    <p:sldId id="293" r:id="rId54"/>
    <p:sldId id="322" r:id="rId55"/>
    <p:sldId id="323"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hmed Hussein" initials="AH" lastIdx="0" clrIdx="0">
    <p:extLst>
      <p:ext uri="{19B8F6BF-5375-455C-9EA6-DF929625EA0E}">
        <p15:presenceInfo xmlns:p15="http://schemas.microsoft.com/office/powerpoint/2012/main" userId="28ae1d59d3d022c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BD2"/>
    <a:srgbClr val="F5EA13"/>
    <a:srgbClr val="E6780A"/>
    <a:srgbClr val="ECFEFD"/>
    <a:srgbClr val="E2FEFD"/>
    <a:srgbClr val="E8FCFE"/>
    <a:srgbClr val="E8F9FE"/>
    <a:srgbClr val="E5FFFB"/>
    <a:srgbClr val="CCFFFF"/>
    <a:srgbClr val="CC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53" autoAdjust="0"/>
    <p:restoredTop sz="94249" autoAdjust="0"/>
  </p:normalViewPr>
  <p:slideViewPr>
    <p:cSldViewPr snapToGrid="0">
      <p:cViewPr varScale="1">
        <p:scale>
          <a:sx n="68" d="100"/>
          <a:sy n="68" d="100"/>
        </p:scale>
        <p:origin x="61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114 diagnosis mistakes</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4355-412E-984C-3853231D9523}"/>
              </c:ext>
            </c:extLst>
          </c:dPt>
          <c:dPt>
            <c:idx val="1"/>
            <c:bubble3D val="0"/>
            <c:explosion val="4"/>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2207-4B69-A9B6-B64B4F197A29}"/>
              </c:ext>
            </c:extLst>
          </c:dPt>
          <c:dLbls>
            <c:spPr>
              <a:noFill/>
              <a:ln>
                <a:noFill/>
              </a:ln>
              <a:effectLst/>
            </c:spPr>
            <c:txPr>
              <a:bodyPr rot="0" spcFirstLastPara="1" vertOverflow="ellipsis" vert="horz" wrap="square" lIns="38100" tIns="19050" rIns="38100" bIns="19050" anchor="ctr" anchorCtr="1">
                <a:spAutoFit/>
              </a:bodyPr>
              <a:lstStyle/>
              <a:p>
                <a:pPr>
                  <a:defRPr sz="32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Public sector</c:v>
                </c:pt>
                <c:pt idx="1">
                  <c:v>Private sector</c:v>
                </c:pt>
              </c:strCache>
            </c:strRef>
          </c:cat>
          <c:val>
            <c:numRef>
              <c:f>Sheet1!$B$2:$B$5</c:f>
              <c:numCache>
                <c:formatCode>General</c:formatCode>
                <c:ptCount val="2"/>
                <c:pt idx="0">
                  <c:v>70</c:v>
                </c:pt>
                <c:pt idx="1">
                  <c:v>30</c:v>
                </c:pt>
              </c:numCache>
            </c:numRef>
          </c:val>
          <c:extLst>
            <c:ext xmlns:c16="http://schemas.microsoft.com/office/drawing/2014/chart" uri="{C3380CC4-5D6E-409C-BE32-E72D297353CC}">
              <c16:uniqueId val="{00000000-2207-4B69-A9B6-B64B4F197A29}"/>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2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02CF18-9C8E-4C14-8599-4B3FE63ED59B}" type="datetimeFigureOut">
              <a:rPr lang="en-US" smtClean="0"/>
              <a:t>7/2/2018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A27D87-29D1-4BF6-9C10-EF795B1A23A2}" type="slidenum">
              <a:rPr lang="en-US" smtClean="0"/>
              <a:t>‹#›</a:t>
            </a:fld>
            <a:endParaRPr lang="en-US"/>
          </a:p>
        </p:txBody>
      </p:sp>
    </p:spTree>
    <p:extLst>
      <p:ext uri="{BB962C8B-B14F-4D97-AF65-F5344CB8AC3E}">
        <p14:creationId xmlns:p14="http://schemas.microsoft.com/office/powerpoint/2010/main" val="16140883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care point? Website – medical services – aim to improve medical system – Doctor – Citizen – Pharmacist – Medical Organizations &gt; Next Slide</a:t>
            </a:r>
          </a:p>
        </p:txBody>
      </p:sp>
      <p:sp>
        <p:nvSpPr>
          <p:cNvPr id="4" name="Slide Number Placeholder 3"/>
          <p:cNvSpPr>
            <a:spLocks noGrp="1"/>
          </p:cNvSpPr>
          <p:nvPr>
            <p:ph type="sldNum" sz="quarter" idx="10"/>
          </p:nvPr>
        </p:nvSpPr>
        <p:spPr/>
        <p:txBody>
          <a:bodyPr/>
          <a:lstStyle/>
          <a:p>
            <a:fld id="{B0A27D87-29D1-4BF6-9C10-EF795B1A23A2}" type="slidenum">
              <a:rPr lang="en-US" smtClean="0"/>
              <a:t>1</a:t>
            </a:fld>
            <a:endParaRPr lang="en-US"/>
          </a:p>
        </p:txBody>
      </p:sp>
    </p:spTree>
    <p:extLst>
      <p:ext uri="{BB962C8B-B14F-4D97-AF65-F5344CB8AC3E}">
        <p14:creationId xmlns:p14="http://schemas.microsoft.com/office/powerpoint/2010/main" val="103740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24</a:t>
            </a:fld>
            <a:endParaRPr lang="en-US"/>
          </a:p>
        </p:txBody>
      </p:sp>
    </p:spTree>
    <p:extLst>
      <p:ext uri="{BB962C8B-B14F-4D97-AF65-F5344CB8AC3E}">
        <p14:creationId xmlns:p14="http://schemas.microsoft.com/office/powerpoint/2010/main" val="38129817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25</a:t>
            </a:fld>
            <a:endParaRPr lang="en-US"/>
          </a:p>
        </p:txBody>
      </p:sp>
    </p:spTree>
    <p:extLst>
      <p:ext uri="{BB962C8B-B14F-4D97-AF65-F5344CB8AC3E}">
        <p14:creationId xmlns:p14="http://schemas.microsoft.com/office/powerpoint/2010/main" val="14434889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26</a:t>
            </a:fld>
            <a:endParaRPr lang="en-US"/>
          </a:p>
        </p:txBody>
      </p:sp>
    </p:spTree>
    <p:extLst>
      <p:ext uri="{BB962C8B-B14F-4D97-AF65-F5344CB8AC3E}">
        <p14:creationId xmlns:p14="http://schemas.microsoft.com/office/powerpoint/2010/main" val="37388172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27</a:t>
            </a:fld>
            <a:endParaRPr lang="en-US"/>
          </a:p>
        </p:txBody>
      </p:sp>
    </p:spTree>
    <p:extLst>
      <p:ext uri="{BB962C8B-B14F-4D97-AF65-F5344CB8AC3E}">
        <p14:creationId xmlns:p14="http://schemas.microsoft.com/office/powerpoint/2010/main" val="37231568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29</a:t>
            </a:fld>
            <a:endParaRPr lang="en-US"/>
          </a:p>
        </p:txBody>
      </p:sp>
    </p:spTree>
    <p:extLst>
      <p:ext uri="{BB962C8B-B14F-4D97-AF65-F5344CB8AC3E}">
        <p14:creationId xmlns:p14="http://schemas.microsoft.com/office/powerpoint/2010/main" val="37628640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30</a:t>
            </a:fld>
            <a:endParaRPr lang="en-US"/>
          </a:p>
        </p:txBody>
      </p:sp>
    </p:spTree>
    <p:extLst>
      <p:ext uri="{BB962C8B-B14F-4D97-AF65-F5344CB8AC3E}">
        <p14:creationId xmlns:p14="http://schemas.microsoft.com/office/powerpoint/2010/main" val="37628354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33</a:t>
            </a:fld>
            <a:endParaRPr lang="en-US"/>
          </a:p>
        </p:txBody>
      </p:sp>
    </p:spTree>
    <p:extLst>
      <p:ext uri="{BB962C8B-B14F-4D97-AF65-F5344CB8AC3E}">
        <p14:creationId xmlns:p14="http://schemas.microsoft.com/office/powerpoint/2010/main" val="15052341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35</a:t>
            </a:fld>
            <a:endParaRPr lang="en-US"/>
          </a:p>
        </p:txBody>
      </p:sp>
    </p:spTree>
    <p:extLst>
      <p:ext uri="{BB962C8B-B14F-4D97-AF65-F5344CB8AC3E}">
        <p14:creationId xmlns:p14="http://schemas.microsoft.com/office/powerpoint/2010/main" val="17383255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we are in the plan timeline</a:t>
            </a:r>
          </a:p>
        </p:txBody>
      </p:sp>
      <p:sp>
        <p:nvSpPr>
          <p:cNvPr id="4" name="Slide Number Placeholder 3"/>
          <p:cNvSpPr>
            <a:spLocks noGrp="1"/>
          </p:cNvSpPr>
          <p:nvPr>
            <p:ph type="sldNum" sz="quarter" idx="10"/>
          </p:nvPr>
        </p:nvSpPr>
        <p:spPr/>
        <p:txBody>
          <a:bodyPr/>
          <a:lstStyle/>
          <a:p>
            <a:fld id="{B0A27D87-29D1-4BF6-9C10-EF795B1A23A2}" type="slidenum">
              <a:rPr lang="en-US" smtClean="0"/>
              <a:t>44</a:t>
            </a:fld>
            <a:endParaRPr lang="en-US"/>
          </a:p>
        </p:txBody>
      </p:sp>
    </p:spTree>
    <p:extLst>
      <p:ext uri="{BB962C8B-B14F-4D97-AF65-F5344CB8AC3E}">
        <p14:creationId xmlns:p14="http://schemas.microsoft.com/office/powerpoint/2010/main" val="29083635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we are in the plan timeline</a:t>
            </a:r>
          </a:p>
        </p:txBody>
      </p:sp>
      <p:sp>
        <p:nvSpPr>
          <p:cNvPr id="4" name="Slide Number Placeholder 3"/>
          <p:cNvSpPr>
            <a:spLocks noGrp="1"/>
          </p:cNvSpPr>
          <p:nvPr>
            <p:ph type="sldNum" sz="quarter" idx="10"/>
          </p:nvPr>
        </p:nvSpPr>
        <p:spPr/>
        <p:txBody>
          <a:bodyPr/>
          <a:lstStyle/>
          <a:p>
            <a:fld id="{B0A27D87-29D1-4BF6-9C10-EF795B1A23A2}" type="slidenum">
              <a:rPr lang="en-US" smtClean="0"/>
              <a:t>45</a:t>
            </a:fld>
            <a:endParaRPr lang="en-US"/>
          </a:p>
        </p:txBody>
      </p:sp>
    </p:spTree>
    <p:extLst>
      <p:ext uri="{BB962C8B-B14F-4D97-AF65-F5344CB8AC3E}">
        <p14:creationId xmlns:p14="http://schemas.microsoft.com/office/powerpoint/2010/main" val="3318368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motivation</a:t>
            </a:r>
          </a:p>
        </p:txBody>
      </p:sp>
      <p:sp>
        <p:nvSpPr>
          <p:cNvPr id="4" name="Slide Number Placeholder 3"/>
          <p:cNvSpPr>
            <a:spLocks noGrp="1"/>
          </p:cNvSpPr>
          <p:nvPr>
            <p:ph type="sldNum" sz="quarter" idx="10"/>
          </p:nvPr>
        </p:nvSpPr>
        <p:spPr/>
        <p:txBody>
          <a:bodyPr/>
          <a:lstStyle/>
          <a:p>
            <a:fld id="{B0A27D87-29D1-4BF6-9C10-EF795B1A23A2}" type="slidenum">
              <a:rPr lang="en-US" smtClean="0"/>
              <a:t>3</a:t>
            </a:fld>
            <a:endParaRPr lang="en-US"/>
          </a:p>
        </p:txBody>
      </p:sp>
    </p:spTree>
    <p:extLst>
      <p:ext uri="{BB962C8B-B14F-4D97-AF65-F5344CB8AC3E}">
        <p14:creationId xmlns:p14="http://schemas.microsoft.com/office/powerpoint/2010/main" val="4898630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we are in the plan timeline</a:t>
            </a:r>
          </a:p>
        </p:txBody>
      </p:sp>
      <p:sp>
        <p:nvSpPr>
          <p:cNvPr id="4" name="Slide Number Placeholder 3"/>
          <p:cNvSpPr>
            <a:spLocks noGrp="1"/>
          </p:cNvSpPr>
          <p:nvPr>
            <p:ph type="sldNum" sz="quarter" idx="10"/>
          </p:nvPr>
        </p:nvSpPr>
        <p:spPr/>
        <p:txBody>
          <a:bodyPr/>
          <a:lstStyle/>
          <a:p>
            <a:fld id="{B0A27D87-29D1-4BF6-9C10-EF795B1A23A2}" type="slidenum">
              <a:rPr lang="en-US" smtClean="0"/>
              <a:t>46</a:t>
            </a:fld>
            <a:endParaRPr lang="en-US"/>
          </a:p>
        </p:txBody>
      </p:sp>
    </p:spTree>
    <p:extLst>
      <p:ext uri="{BB962C8B-B14F-4D97-AF65-F5344CB8AC3E}">
        <p14:creationId xmlns:p14="http://schemas.microsoft.com/office/powerpoint/2010/main" val="5161547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we are in the plan timeline</a:t>
            </a:r>
          </a:p>
        </p:txBody>
      </p:sp>
      <p:sp>
        <p:nvSpPr>
          <p:cNvPr id="4" name="Slide Number Placeholder 3"/>
          <p:cNvSpPr>
            <a:spLocks noGrp="1"/>
          </p:cNvSpPr>
          <p:nvPr>
            <p:ph type="sldNum" sz="quarter" idx="10"/>
          </p:nvPr>
        </p:nvSpPr>
        <p:spPr/>
        <p:txBody>
          <a:bodyPr/>
          <a:lstStyle/>
          <a:p>
            <a:fld id="{B0A27D87-29D1-4BF6-9C10-EF795B1A23A2}" type="slidenum">
              <a:rPr lang="en-US" smtClean="0"/>
              <a:t>47</a:t>
            </a:fld>
            <a:endParaRPr lang="en-US"/>
          </a:p>
        </p:txBody>
      </p:sp>
    </p:spTree>
    <p:extLst>
      <p:ext uri="{BB962C8B-B14F-4D97-AF65-F5344CB8AC3E}">
        <p14:creationId xmlns:p14="http://schemas.microsoft.com/office/powerpoint/2010/main" val="6375292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we are in the plan timeline</a:t>
            </a:r>
          </a:p>
        </p:txBody>
      </p:sp>
      <p:sp>
        <p:nvSpPr>
          <p:cNvPr id="4" name="Slide Number Placeholder 3"/>
          <p:cNvSpPr>
            <a:spLocks noGrp="1"/>
          </p:cNvSpPr>
          <p:nvPr>
            <p:ph type="sldNum" sz="quarter" idx="10"/>
          </p:nvPr>
        </p:nvSpPr>
        <p:spPr/>
        <p:txBody>
          <a:bodyPr/>
          <a:lstStyle/>
          <a:p>
            <a:fld id="{B0A27D87-29D1-4BF6-9C10-EF795B1A23A2}" type="slidenum">
              <a:rPr lang="en-US" smtClean="0"/>
              <a:t>48</a:t>
            </a:fld>
            <a:endParaRPr lang="en-US"/>
          </a:p>
        </p:txBody>
      </p:sp>
    </p:spTree>
    <p:extLst>
      <p:ext uri="{BB962C8B-B14F-4D97-AF65-F5344CB8AC3E}">
        <p14:creationId xmlns:p14="http://schemas.microsoft.com/office/powerpoint/2010/main" val="1283222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4</a:t>
            </a:fld>
            <a:endParaRPr lang="en-US"/>
          </a:p>
        </p:txBody>
      </p:sp>
    </p:spTree>
    <p:extLst>
      <p:ext uri="{BB962C8B-B14F-4D97-AF65-F5344CB8AC3E}">
        <p14:creationId xmlns:p14="http://schemas.microsoft.com/office/powerpoint/2010/main" val="938776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5</a:t>
            </a:fld>
            <a:endParaRPr lang="en-US"/>
          </a:p>
        </p:txBody>
      </p:sp>
    </p:spTree>
    <p:extLst>
      <p:ext uri="{BB962C8B-B14F-4D97-AF65-F5344CB8AC3E}">
        <p14:creationId xmlns:p14="http://schemas.microsoft.com/office/powerpoint/2010/main" val="12926200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6</a:t>
            </a:fld>
            <a:endParaRPr lang="en-US"/>
          </a:p>
        </p:txBody>
      </p:sp>
    </p:spTree>
    <p:extLst>
      <p:ext uri="{BB962C8B-B14F-4D97-AF65-F5344CB8AC3E}">
        <p14:creationId xmlns:p14="http://schemas.microsoft.com/office/powerpoint/2010/main" val="550622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10</a:t>
            </a:fld>
            <a:endParaRPr lang="en-US"/>
          </a:p>
        </p:txBody>
      </p:sp>
    </p:spTree>
    <p:extLst>
      <p:ext uri="{BB962C8B-B14F-4D97-AF65-F5344CB8AC3E}">
        <p14:creationId xmlns:p14="http://schemas.microsoft.com/office/powerpoint/2010/main" val="320457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17</a:t>
            </a:fld>
            <a:endParaRPr lang="en-US"/>
          </a:p>
        </p:txBody>
      </p:sp>
    </p:spTree>
    <p:extLst>
      <p:ext uri="{BB962C8B-B14F-4D97-AF65-F5344CB8AC3E}">
        <p14:creationId xmlns:p14="http://schemas.microsoft.com/office/powerpoint/2010/main" val="3512019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22</a:t>
            </a:fld>
            <a:endParaRPr lang="en-US"/>
          </a:p>
        </p:txBody>
      </p:sp>
    </p:spTree>
    <p:extLst>
      <p:ext uri="{BB962C8B-B14F-4D97-AF65-F5344CB8AC3E}">
        <p14:creationId xmlns:p14="http://schemas.microsoft.com/office/powerpoint/2010/main" val="2108762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A27D87-29D1-4BF6-9C10-EF795B1A23A2}" type="slidenum">
              <a:rPr lang="en-US" smtClean="0"/>
              <a:t>23</a:t>
            </a:fld>
            <a:endParaRPr lang="en-US"/>
          </a:p>
        </p:txBody>
      </p:sp>
    </p:spTree>
    <p:extLst>
      <p:ext uri="{BB962C8B-B14F-4D97-AF65-F5344CB8AC3E}">
        <p14:creationId xmlns:p14="http://schemas.microsoft.com/office/powerpoint/2010/main" val="76973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F168B-9C22-44B5-A737-59039600CC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A4592E-EEC7-4801-BDF0-F29FFCE31C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175AA54-CA79-4294-B8BB-E1535B48F10F}"/>
              </a:ext>
            </a:extLst>
          </p:cNvPr>
          <p:cNvSpPr>
            <a:spLocks noGrp="1"/>
          </p:cNvSpPr>
          <p:nvPr>
            <p:ph type="dt" sz="half" idx="10"/>
          </p:nvPr>
        </p:nvSpPr>
        <p:spPr/>
        <p:txBody>
          <a:bodyPr/>
          <a:lstStyle/>
          <a:p>
            <a:fld id="{33D0E40D-2F99-4BE5-89AD-1E3B5B7B4384}" type="datetime1">
              <a:rPr lang="en-US" smtClean="0"/>
              <a:t>7/2/2018</a:t>
            </a:fld>
            <a:endParaRPr lang="en-US"/>
          </a:p>
        </p:txBody>
      </p:sp>
      <p:sp>
        <p:nvSpPr>
          <p:cNvPr id="5" name="Footer Placeholder 4">
            <a:extLst>
              <a:ext uri="{FF2B5EF4-FFF2-40B4-BE49-F238E27FC236}">
                <a16:creationId xmlns:a16="http://schemas.microsoft.com/office/drawing/2014/main" id="{307E0E69-895D-45A8-811B-18C47483A7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8C8CC3-D0A3-4FCA-9AB2-C8FD0A6C2050}"/>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3989974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3A291-4787-46CF-849E-8086D7E34B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8AEB5C4-3E2B-4827-AE87-6ACDF223E7E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3C7E9C-483F-4186-9354-43E26642862F}"/>
              </a:ext>
            </a:extLst>
          </p:cNvPr>
          <p:cNvSpPr>
            <a:spLocks noGrp="1"/>
          </p:cNvSpPr>
          <p:nvPr>
            <p:ph type="dt" sz="half" idx="10"/>
          </p:nvPr>
        </p:nvSpPr>
        <p:spPr/>
        <p:txBody>
          <a:bodyPr/>
          <a:lstStyle/>
          <a:p>
            <a:fld id="{6015D5E1-8D6D-43CC-AF55-BC38DD2A7F41}" type="datetime1">
              <a:rPr lang="en-US" smtClean="0"/>
              <a:t>7/2/2018</a:t>
            </a:fld>
            <a:endParaRPr lang="en-US"/>
          </a:p>
        </p:txBody>
      </p:sp>
      <p:sp>
        <p:nvSpPr>
          <p:cNvPr id="5" name="Footer Placeholder 4">
            <a:extLst>
              <a:ext uri="{FF2B5EF4-FFF2-40B4-BE49-F238E27FC236}">
                <a16:creationId xmlns:a16="http://schemas.microsoft.com/office/drawing/2014/main" id="{16DC4C0B-2C53-49DE-9851-CAEAC6EC47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8DC347-BE41-4907-B4A1-3245F55BF465}"/>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990850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146376-2FB5-402D-8813-D313A15B143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B239416-B6E5-4313-93AC-598A17799FA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353397-8E05-4D17-A224-BF44C99EC8C8}"/>
              </a:ext>
            </a:extLst>
          </p:cNvPr>
          <p:cNvSpPr>
            <a:spLocks noGrp="1"/>
          </p:cNvSpPr>
          <p:nvPr>
            <p:ph type="dt" sz="half" idx="10"/>
          </p:nvPr>
        </p:nvSpPr>
        <p:spPr/>
        <p:txBody>
          <a:bodyPr/>
          <a:lstStyle/>
          <a:p>
            <a:fld id="{30318245-23E7-4DEC-88CC-C6D5DC954F08}" type="datetime1">
              <a:rPr lang="en-US" smtClean="0"/>
              <a:t>7/2/2018</a:t>
            </a:fld>
            <a:endParaRPr lang="en-US"/>
          </a:p>
        </p:txBody>
      </p:sp>
      <p:sp>
        <p:nvSpPr>
          <p:cNvPr id="5" name="Footer Placeholder 4">
            <a:extLst>
              <a:ext uri="{FF2B5EF4-FFF2-40B4-BE49-F238E27FC236}">
                <a16:creationId xmlns:a16="http://schemas.microsoft.com/office/drawing/2014/main" id="{90BD8171-9223-4FAC-B1A2-F599F1A792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5E5552-C8C4-4221-8ECF-5AA68C64D68C}"/>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3404153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7B81C-8869-4DBB-82A9-F333DDEE52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927BE0-ED49-4A3F-B562-523D47A805E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8E40F3-B775-4D23-A67A-9FD25F6B91C0}"/>
              </a:ext>
            </a:extLst>
          </p:cNvPr>
          <p:cNvSpPr>
            <a:spLocks noGrp="1"/>
          </p:cNvSpPr>
          <p:nvPr>
            <p:ph type="dt" sz="half" idx="10"/>
          </p:nvPr>
        </p:nvSpPr>
        <p:spPr/>
        <p:txBody>
          <a:bodyPr/>
          <a:lstStyle/>
          <a:p>
            <a:fld id="{8DE6A7F9-57E6-4668-BD43-35476EC5817A}" type="datetime1">
              <a:rPr lang="en-US" smtClean="0"/>
              <a:t>7/2/2018</a:t>
            </a:fld>
            <a:endParaRPr lang="en-US"/>
          </a:p>
        </p:txBody>
      </p:sp>
      <p:sp>
        <p:nvSpPr>
          <p:cNvPr id="5" name="Footer Placeholder 4">
            <a:extLst>
              <a:ext uri="{FF2B5EF4-FFF2-40B4-BE49-F238E27FC236}">
                <a16:creationId xmlns:a16="http://schemas.microsoft.com/office/drawing/2014/main" id="{A95B689F-D06A-4D7F-B30C-87C41B79D6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331F41-1834-4FF0-AEB2-819FFA8AB512}"/>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2002633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CAE12-556B-48C5-AB80-CDFD964C35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52EB69-2B5A-45CE-969A-2E39BC9386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101705-FEDC-4B43-B7D3-AB876ACCD7E5}"/>
              </a:ext>
            </a:extLst>
          </p:cNvPr>
          <p:cNvSpPr>
            <a:spLocks noGrp="1"/>
          </p:cNvSpPr>
          <p:nvPr>
            <p:ph type="dt" sz="half" idx="10"/>
          </p:nvPr>
        </p:nvSpPr>
        <p:spPr/>
        <p:txBody>
          <a:bodyPr/>
          <a:lstStyle/>
          <a:p>
            <a:fld id="{64778920-D066-41EB-985B-A4CB740C5846}" type="datetime1">
              <a:rPr lang="en-US" smtClean="0"/>
              <a:t>7/2/2018</a:t>
            </a:fld>
            <a:endParaRPr lang="en-US"/>
          </a:p>
        </p:txBody>
      </p:sp>
      <p:sp>
        <p:nvSpPr>
          <p:cNvPr id="5" name="Footer Placeholder 4">
            <a:extLst>
              <a:ext uri="{FF2B5EF4-FFF2-40B4-BE49-F238E27FC236}">
                <a16:creationId xmlns:a16="http://schemas.microsoft.com/office/drawing/2014/main" id="{71B52372-70BD-43DA-A017-9F4EEC8BE8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1EEA4D-4C0F-44C0-BABA-29CB97678798}"/>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2183884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3B342-CD79-438C-A459-6D98B9996D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2B4355-CBCF-4080-BA64-E9C4291AD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165FFF-CB3E-40C1-8BC7-1A6110FE95B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078AAB-E80E-40D8-8FA7-4407FB3C7AEA}"/>
              </a:ext>
            </a:extLst>
          </p:cNvPr>
          <p:cNvSpPr>
            <a:spLocks noGrp="1"/>
          </p:cNvSpPr>
          <p:nvPr>
            <p:ph type="dt" sz="half" idx="10"/>
          </p:nvPr>
        </p:nvSpPr>
        <p:spPr/>
        <p:txBody>
          <a:bodyPr/>
          <a:lstStyle/>
          <a:p>
            <a:fld id="{A4C08E98-58F4-4A1C-9756-0D9607EBB530}" type="datetime1">
              <a:rPr lang="en-US" smtClean="0"/>
              <a:t>7/2/2018</a:t>
            </a:fld>
            <a:endParaRPr lang="en-US"/>
          </a:p>
        </p:txBody>
      </p:sp>
      <p:sp>
        <p:nvSpPr>
          <p:cNvPr id="6" name="Footer Placeholder 5">
            <a:extLst>
              <a:ext uri="{FF2B5EF4-FFF2-40B4-BE49-F238E27FC236}">
                <a16:creationId xmlns:a16="http://schemas.microsoft.com/office/drawing/2014/main" id="{C32EC5F9-6C69-4FC4-9AAE-04E53B9A7E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921E47-2795-42C4-A6E6-2BD42774C9CF}"/>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2782188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ECF97-560E-40A7-8354-99348FC2E0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6A58B8-CF5A-4023-BB9D-394637B7BE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01A3A4B-77FC-426C-96A6-98F2910D5E4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04A4E10-EBD5-42B0-8D65-F40614ACBE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5B5933-A683-4EAF-894B-20AEB61E04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5B6405A-19F8-4967-93A7-87332B99240E}"/>
              </a:ext>
            </a:extLst>
          </p:cNvPr>
          <p:cNvSpPr>
            <a:spLocks noGrp="1"/>
          </p:cNvSpPr>
          <p:nvPr>
            <p:ph type="dt" sz="half" idx="10"/>
          </p:nvPr>
        </p:nvSpPr>
        <p:spPr/>
        <p:txBody>
          <a:bodyPr/>
          <a:lstStyle/>
          <a:p>
            <a:fld id="{E391CA71-126E-4923-8020-CB97D33F8544}" type="datetime1">
              <a:rPr lang="en-US" smtClean="0"/>
              <a:t>7/2/2018</a:t>
            </a:fld>
            <a:endParaRPr lang="en-US"/>
          </a:p>
        </p:txBody>
      </p:sp>
      <p:sp>
        <p:nvSpPr>
          <p:cNvPr id="8" name="Footer Placeholder 7">
            <a:extLst>
              <a:ext uri="{FF2B5EF4-FFF2-40B4-BE49-F238E27FC236}">
                <a16:creationId xmlns:a16="http://schemas.microsoft.com/office/drawing/2014/main" id="{EB6D46C3-457F-4283-B090-03670FE91C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416D69-9A85-4E8E-94A8-B975AC8F0F3A}"/>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730087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F545D-43C8-499C-9C95-FD4D02D286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EAA1127-80C0-44EB-9D71-28CCAC37ACC0}"/>
              </a:ext>
            </a:extLst>
          </p:cNvPr>
          <p:cNvSpPr>
            <a:spLocks noGrp="1"/>
          </p:cNvSpPr>
          <p:nvPr>
            <p:ph type="dt" sz="half" idx="10"/>
          </p:nvPr>
        </p:nvSpPr>
        <p:spPr/>
        <p:txBody>
          <a:bodyPr/>
          <a:lstStyle/>
          <a:p>
            <a:fld id="{DE4D9903-9DDF-47DB-B859-973E11E45B3A}" type="datetime1">
              <a:rPr lang="en-US" smtClean="0"/>
              <a:t>7/2/2018</a:t>
            </a:fld>
            <a:endParaRPr lang="en-US"/>
          </a:p>
        </p:txBody>
      </p:sp>
      <p:sp>
        <p:nvSpPr>
          <p:cNvPr id="4" name="Footer Placeholder 3">
            <a:extLst>
              <a:ext uri="{FF2B5EF4-FFF2-40B4-BE49-F238E27FC236}">
                <a16:creationId xmlns:a16="http://schemas.microsoft.com/office/drawing/2014/main" id="{07F296CA-907B-4EC7-A78D-04ED37F4B4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2F0831-B265-428C-A6E2-F5142D7AE055}"/>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4068465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4E0E26-6B77-41BF-9955-42210E61CFC1}"/>
              </a:ext>
            </a:extLst>
          </p:cNvPr>
          <p:cNvSpPr>
            <a:spLocks noGrp="1"/>
          </p:cNvSpPr>
          <p:nvPr>
            <p:ph type="dt" sz="half" idx="10"/>
          </p:nvPr>
        </p:nvSpPr>
        <p:spPr/>
        <p:txBody>
          <a:bodyPr/>
          <a:lstStyle/>
          <a:p>
            <a:fld id="{7DBEF69E-D8BD-4CD8-985F-8CD6ABBAE078}" type="datetime1">
              <a:rPr lang="en-US" smtClean="0"/>
              <a:t>7/2/2018</a:t>
            </a:fld>
            <a:endParaRPr lang="en-US"/>
          </a:p>
        </p:txBody>
      </p:sp>
      <p:sp>
        <p:nvSpPr>
          <p:cNvPr id="3" name="Footer Placeholder 2">
            <a:extLst>
              <a:ext uri="{FF2B5EF4-FFF2-40B4-BE49-F238E27FC236}">
                <a16:creationId xmlns:a16="http://schemas.microsoft.com/office/drawing/2014/main" id="{BDB1C954-C415-48D1-8543-DFE4844210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B2D6D35-A572-4EA2-B4C4-03BA8F07779B}"/>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647299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3D216-5473-4495-8122-A7B43720A7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4A0E99-7339-4972-9139-4489731160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87E628-CDF6-4D54-9F8B-EA69BE5F34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9B14F5F-E0BA-414C-8BF8-4632C2AEE17E}"/>
              </a:ext>
            </a:extLst>
          </p:cNvPr>
          <p:cNvSpPr>
            <a:spLocks noGrp="1"/>
          </p:cNvSpPr>
          <p:nvPr>
            <p:ph type="dt" sz="half" idx="10"/>
          </p:nvPr>
        </p:nvSpPr>
        <p:spPr/>
        <p:txBody>
          <a:bodyPr/>
          <a:lstStyle/>
          <a:p>
            <a:fld id="{42F2C5B5-52A5-4E20-A38C-0EB6D36794D3}" type="datetime1">
              <a:rPr lang="en-US" smtClean="0"/>
              <a:t>7/2/2018</a:t>
            </a:fld>
            <a:endParaRPr lang="en-US"/>
          </a:p>
        </p:txBody>
      </p:sp>
      <p:sp>
        <p:nvSpPr>
          <p:cNvPr id="6" name="Footer Placeholder 5">
            <a:extLst>
              <a:ext uri="{FF2B5EF4-FFF2-40B4-BE49-F238E27FC236}">
                <a16:creationId xmlns:a16="http://schemas.microsoft.com/office/drawing/2014/main" id="{1B7BE3B7-5718-4E3E-B903-7D10368C59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CA92B2-A160-44E6-86A5-68FB7EECFA11}"/>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3240551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0F021-35EA-42DA-97DA-7B541C2790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E25D1A-7114-47AC-B5DD-E4400B3D3E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26A04F7-CFAB-4060-9420-869A100ED0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77729A8-267A-482D-870D-0749D6305D6D}"/>
              </a:ext>
            </a:extLst>
          </p:cNvPr>
          <p:cNvSpPr>
            <a:spLocks noGrp="1"/>
          </p:cNvSpPr>
          <p:nvPr>
            <p:ph type="dt" sz="half" idx="10"/>
          </p:nvPr>
        </p:nvSpPr>
        <p:spPr/>
        <p:txBody>
          <a:bodyPr/>
          <a:lstStyle/>
          <a:p>
            <a:fld id="{FB600E1D-2362-4B0D-B0CB-D2953E643563}" type="datetime1">
              <a:rPr lang="en-US" smtClean="0"/>
              <a:t>7/2/2018</a:t>
            </a:fld>
            <a:endParaRPr lang="en-US"/>
          </a:p>
        </p:txBody>
      </p:sp>
      <p:sp>
        <p:nvSpPr>
          <p:cNvPr id="6" name="Footer Placeholder 5">
            <a:extLst>
              <a:ext uri="{FF2B5EF4-FFF2-40B4-BE49-F238E27FC236}">
                <a16:creationId xmlns:a16="http://schemas.microsoft.com/office/drawing/2014/main" id="{910E54F1-B0BD-4F70-A5D9-D0C70E0647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F3F754-5436-4F13-ADB6-F587B02AE368}"/>
              </a:ext>
            </a:extLst>
          </p:cNvPr>
          <p:cNvSpPr>
            <a:spLocks noGrp="1"/>
          </p:cNvSpPr>
          <p:nvPr>
            <p:ph type="sldNum" sz="quarter" idx="12"/>
          </p:nvPr>
        </p:nvSpPr>
        <p:spPr/>
        <p:txBody>
          <a:bodyPr/>
          <a:lstStyle/>
          <a:p>
            <a:fld id="{0EA7D88E-D7BB-4763-9B64-85DD2A2D5E8C}" type="slidenum">
              <a:rPr lang="en-US" smtClean="0"/>
              <a:t>‹#›</a:t>
            </a:fld>
            <a:endParaRPr lang="en-US"/>
          </a:p>
        </p:txBody>
      </p:sp>
    </p:spTree>
    <p:extLst>
      <p:ext uri="{BB962C8B-B14F-4D97-AF65-F5344CB8AC3E}">
        <p14:creationId xmlns:p14="http://schemas.microsoft.com/office/powerpoint/2010/main" val="4158271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2000">
              <a:schemeClr val="bg1"/>
            </a:gs>
            <a:gs pos="85000">
              <a:schemeClr val="bg1"/>
            </a:gs>
            <a:gs pos="85000">
              <a:schemeClr val="accent5">
                <a:lumMod val="5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BBADA9-04EC-4CEF-A542-66C2EE937F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2FAD2AF-99E2-4C61-896F-D7F202011A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F0C506-5488-41BB-97E8-8F12752A82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AAE502-5D2D-4844-BF1C-613CCDF8C8C2}" type="datetime1">
              <a:rPr lang="en-US" smtClean="0"/>
              <a:t>7/2/2018</a:t>
            </a:fld>
            <a:endParaRPr lang="en-US"/>
          </a:p>
        </p:txBody>
      </p:sp>
      <p:sp>
        <p:nvSpPr>
          <p:cNvPr id="5" name="Footer Placeholder 4">
            <a:extLst>
              <a:ext uri="{FF2B5EF4-FFF2-40B4-BE49-F238E27FC236}">
                <a16:creationId xmlns:a16="http://schemas.microsoft.com/office/drawing/2014/main" id="{7E6A86DD-45ED-4200-AC50-012A083D37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32818-AF75-4A33-B5F1-00FA167D58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A7D88E-D7BB-4763-9B64-85DD2A2D5E8C}" type="slidenum">
              <a:rPr lang="en-US" smtClean="0"/>
              <a:t>‹#›</a:t>
            </a:fld>
            <a:endParaRPr lang="en-US"/>
          </a:p>
        </p:txBody>
      </p:sp>
    </p:spTree>
    <p:extLst>
      <p:ext uri="{BB962C8B-B14F-4D97-AF65-F5344CB8AC3E}">
        <p14:creationId xmlns:p14="http://schemas.microsoft.com/office/powerpoint/2010/main" val="40220005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microsoft.com/office/2007/relationships/hdphoto" Target="../media/hdphoto3.wdp"/></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7.png"/><Relationship Id="rId4" Type="http://schemas.microsoft.com/office/2007/relationships/hdphoto" Target="../media/hdphoto4.wdp"/></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microsoft.com/office/2007/relationships/hdphoto" Target="../media/hdphoto6.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microsoft.com/office/2007/relationships/hdphoto" Target="../media/hdphoto7.wdp"/></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21.png"/><Relationship Id="rId4" Type="http://schemas.openxmlformats.org/officeDocument/2006/relationships/notesSlide" Target="../notesSlides/notesSlide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www.sudaress.com/alintibaha/6247" TargetMode="External"/><Relationship Id="rId2" Type="http://schemas.openxmlformats.org/officeDocument/2006/relationships/hyperlink" Target="http://content.time.com/time/health/article/0,8599,1578074,00.html" TargetMode="External"/><Relationship Id="rId1" Type="http://schemas.openxmlformats.org/officeDocument/2006/relationships/slideLayout" Target="../slideLayouts/slideLayout2.xml"/><Relationship Id="rId6" Type="http://schemas.openxmlformats.org/officeDocument/2006/relationships/hyperlink" Target="https://www.guru99.com/test-case.html" TargetMode="External"/><Relationship Id="rId5" Type="http://schemas.openxmlformats.org/officeDocument/2006/relationships/hyperlink" Target="https://docs.microsoft.com/en-us/aspnet/tutorials" TargetMode="External"/><Relationship Id="rId4" Type="http://schemas.openxmlformats.org/officeDocument/2006/relationships/hyperlink" Target="http://www.albawabhnews.com/1504049"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www.internetlivestats.com/internet-users/egypt/" TargetMode="External"/><Relationship Id="rId2" Type="http://schemas.openxmlformats.org/officeDocument/2006/relationships/hyperlink" Target="https://www.wikihow.com/Write-an-Abstract" TargetMode="External"/><Relationship Id="rId1" Type="http://schemas.openxmlformats.org/officeDocument/2006/relationships/slideLayout" Target="../slideLayouts/slideLayout2.xml"/><Relationship Id="rId6" Type="http://schemas.openxmlformats.org/officeDocument/2006/relationships/hyperlink" Target="http://csharphelper.com/blog/2015/01/draw-smooth-graphics-in-c/" TargetMode="External"/><Relationship Id="rId5" Type="http://schemas.openxmlformats.org/officeDocument/2006/relationships/hyperlink" Target="https://www.codeproject.com/Articles/770156/Understanding-Repository-and-Unit-of-Work-Pattern" TargetMode="External"/><Relationship Id="rId4" Type="http://schemas.openxmlformats.org/officeDocument/2006/relationships/hyperlink" Target="https://www.pluralsight.com/digitaltutors" TargetMode="External"/></Relationships>
</file>

<file path=ppt/slides/_rels/slide55.xml.rels><?xml version="1.0" encoding="UTF-8" standalone="yes"?>
<Relationships xmlns="http://schemas.openxmlformats.org/package/2006/relationships"><Relationship Id="rId3" Type="http://schemas.openxmlformats.org/officeDocument/2006/relationships/hyperlink" Target="https://www.codeproject.com/Articles/1108855/ways-to-Bind-Multiple-Models-on-a-View-in-MVC" TargetMode="External"/><Relationship Id="rId2" Type="http://schemas.openxmlformats.org/officeDocument/2006/relationships/hyperlink" Target="https://www.codicode.com/art/upload_and_save_a_canvas_image_to_the_server.aspx" TargetMode="External"/><Relationship Id="rId1" Type="http://schemas.openxmlformats.org/officeDocument/2006/relationships/slideLayout" Target="../slideLayouts/slideLayout2.xml"/><Relationship Id="rId4" Type="http://schemas.openxmlformats.org/officeDocument/2006/relationships/hyperlink" Target="http://hsp.berkeley.edu/sites/default/files/ScientificPosters.pdf"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29F89F-4FB5-4A03-8AAE-FE259E884E63}"/>
              </a:ext>
            </a:extLst>
          </p:cNvPr>
          <p:cNvSpPr/>
          <p:nvPr/>
        </p:nvSpPr>
        <p:spPr>
          <a:xfrm>
            <a:off x="0" y="5064815"/>
            <a:ext cx="12192000" cy="1807697"/>
          </a:xfrm>
          <a:prstGeom prst="rect">
            <a:avLst/>
          </a:prstGeom>
          <a:blipFill>
            <a:blip r:embed="rId3"/>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2937F8-6EE6-48F0-9F45-D6852432EE1B}"/>
              </a:ext>
            </a:extLst>
          </p:cNvPr>
          <p:cNvSpPr>
            <a:spLocks noGrp="1"/>
          </p:cNvSpPr>
          <p:nvPr>
            <p:ph type="ctrTitle"/>
          </p:nvPr>
        </p:nvSpPr>
        <p:spPr>
          <a:xfrm>
            <a:off x="1523997" y="2400132"/>
            <a:ext cx="9144000" cy="1077498"/>
          </a:xfrm>
        </p:spPr>
        <p:txBody>
          <a:bodyPr/>
          <a:lstStyle/>
          <a:p>
            <a:r>
              <a:rPr lang="en-US" dirty="0">
                <a:solidFill>
                  <a:srgbClr val="002060"/>
                </a:solidFill>
                <a:latin typeface="+mn-lt"/>
              </a:rPr>
              <a:t>Care Point</a:t>
            </a:r>
          </a:p>
        </p:txBody>
      </p:sp>
      <p:sp>
        <p:nvSpPr>
          <p:cNvPr id="3" name="Subtitle 2">
            <a:extLst>
              <a:ext uri="{FF2B5EF4-FFF2-40B4-BE49-F238E27FC236}">
                <a16:creationId xmlns:a16="http://schemas.microsoft.com/office/drawing/2014/main" id="{BF4404C0-23AF-4A32-835A-8F20CE6763A3}"/>
              </a:ext>
            </a:extLst>
          </p:cNvPr>
          <p:cNvSpPr>
            <a:spLocks noGrp="1"/>
          </p:cNvSpPr>
          <p:nvPr>
            <p:ph type="subTitle" idx="1"/>
          </p:nvPr>
        </p:nvSpPr>
        <p:spPr>
          <a:xfrm>
            <a:off x="3343418" y="3496483"/>
            <a:ext cx="5505157" cy="1486336"/>
          </a:xfrm>
        </p:spPr>
        <p:txBody>
          <a:bodyPr>
            <a:normAutofit/>
          </a:bodyPr>
          <a:lstStyle/>
          <a:p>
            <a:r>
              <a:rPr lang="en-US" dirty="0"/>
              <a:t>Supervised by</a:t>
            </a:r>
          </a:p>
          <a:p>
            <a:r>
              <a:rPr lang="en-US" sz="2800" i="1" dirty="0"/>
              <a:t>Dr. Emad Nabil</a:t>
            </a:r>
          </a:p>
          <a:p>
            <a:r>
              <a:rPr lang="en-US" sz="2800" i="1" dirty="0"/>
              <a:t>TA. </a:t>
            </a:r>
            <a:r>
              <a:rPr lang="en-US" sz="2800" i="1" dirty="0" err="1"/>
              <a:t>Heba</a:t>
            </a:r>
            <a:r>
              <a:rPr lang="en-US" sz="2800" i="1" dirty="0"/>
              <a:t> </a:t>
            </a:r>
            <a:r>
              <a:rPr lang="en-US" sz="2800" i="1" dirty="0" err="1"/>
              <a:t>Tallah</a:t>
            </a:r>
            <a:r>
              <a:rPr lang="en-US" sz="2800" i="1" dirty="0"/>
              <a:t> Youssef </a:t>
            </a:r>
            <a:r>
              <a:rPr lang="en-US" sz="2800" i="1" dirty="0" err="1"/>
              <a:t>Mahgoub</a:t>
            </a:r>
            <a:endParaRPr lang="en-US" sz="2800" i="1" dirty="0"/>
          </a:p>
        </p:txBody>
      </p:sp>
      <p:pic>
        <p:nvPicPr>
          <p:cNvPr id="5" name="Picture 4">
            <a:extLst>
              <a:ext uri="{FF2B5EF4-FFF2-40B4-BE49-F238E27FC236}">
                <a16:creationId xmlns:a16="http://schemas.microsoft.com/office/drawing/2014/main" id="{AAE762A0-9503-467C-8F5A-4FB680A4F6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30957" y="217010"/>
            <a:ext cx="2130080" cy="2130080"/>
          </a:xfrm>
          <a:prstGeom prst="rect">
            <a:avLst/>
          </a:prstGeom>
          <a:ln>
            <a:noFill/>
          </a:ln>
          <a:effectLst>
            <a:outerShdw blurRad="177800" dist="139700" dir="2700000" sx="97000" sy="97000" algn="tl" rotWithShape="0">
              <a:srgbClr val="333333">
                <a:alpha val="65000"/>
              </a:srgbClr>
            </a:outerShdw>
          </a:effectLst>
        </p:spPr>
      </p:pic>
      <p:sp>
        <p:nvSpPr>
          <p:cNvPr id="7" name="Subtitle 2">
            <a:extLst>
              <a:ext uri="{FF2B5EF4-FFF2-40B4-BE49-F238E27FC236}">
                <a16:creationId xmlns:a16="http://schemas.microsoft.com/office/drawing/2014/main" id="{9A4F2D68-F105-434A-B793-BB35EB48FAE5}"/>
              </a:ext>
            </a:extLst>
          </p:cNvPr>
          <p:cNvSpPr txBox="1">
            <a:spLocks/>
          </p:cNvSpPr>
          <p:nvPr/>
        </p:nvSpPr>
        <p:spPr>
          <a:xfrm>
            <a:off x="805371" y="5304179"/>
            <a:ext cx="10581249" cy="1553819"/>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fontAlgn="t"/>
            <a:r>
              <a:rPr lang="en-US" dirty="0"/>
              <a:t>Implemented by</a:t>
            </a:r>
          </a:p>
          <a:p>
            <a:pPr fontAlgn="t"/>
            <a:endParaRPr lang="en-US" sz="1100" i="1" dirty="0"/>
          </a:p>
          <a:p>
            <a:pPr algn="l" fontAlgn="t"/>
            <a:r>
              <a:rPr lang="en-US" i="1" dirty="0"/>
              <a:t>Ahmed Hussein </a:t>
            </a:r>
            <a:r>
              <a:rPr lang="en-US" i="1" dirty="0" err="1"/>
              <a:t>Karam</a:t>
            </a:r>
            <a:r>
              <a:rPr lang="en-US" i="1" dirty="0"/>
              <a:t>	20140015	</a:t>
            </a:r>
            <a:r>
              <a:rPr lang="en-US" dirty="0"/>
              <a:t>Ahmed Mohamed Ahmed	20140035</a:t>
            </a:r>
          </a:p>
          <a:p>
            <a:pPr fontAlgn="t"/>
            <a:r>
              <a:rPr lang="en-US" dirty="0"/>
              <a:t>Andrew Emad Nassif		20140081	Mariam Ashraf </a:t>
            </a:r>
            <a:r>
              <a:rPr lang="en-US" dirty="0" err="1"/>
              <a:t>Fekry</a:t>
            </a:r>
            <a:r>
              <a:rPr lang="en-US" dirty="0"/>
              <a:t>		20140263</a:t>
            </a:r>
          </a:p>
        </p:txBody>
      </p:sp>
    </p:spTree>
    <p:extLst>
      <p:ext uri="{BB962C8B-B14F-4D97-AF65-F5344CB8AC3E}">
        <p14:creationId xmlns:p14="http://schemas.microsoft.com/office/powerpoint/2010/main" val="3374672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4DAD1B23-63E3-4CDE-B269-0A25451C8A1B}"/>
              </a:ext>
            </a:extLst>
          </p:cNvPr>
          <p:cNvSpPr txBox="1">
            <a:spLocks/>
          </p:cNvSpPr>
          <p:nvPr/>
        </p:nvSpPr>
        <p:spPr>
          <a:xfrm>
            <a:off x="838199" y="1253331"/>
            <a:ext cx="10515600" cy="43513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500" dirty="0"/>
              <a:t>Search for drugs equivalent to some drug</a:t>
            </a:r>
          </a:p>
          <a:p>
            <a:pPr algn="l"/>
            <a:endParaRPr lang="en-US" sz="600" dirty="0"/>
          </a:p>
          <a:p>
            <a:pPr algn="l"/>
            <a:r>
              <a:rPr lang="en-US" sz="2900" b="1" dirty="0">
                <a:solidFill>
                  <a:srgbClr val="009BD2"/>
                </a:solidFill>
              </a:rPr>
              <a:t>Advantages:</a:t>
            </a:r>
          </a:p>
          <a:p>
            <a:pPr algn="l"/>
            <a:r>
              <a:rPr lang="en-US" sz="2500" dirty="0"/>
              <a:t>Search by generic names rather than scientific names</a:t>
            </a:r>
          </a:p>
          <a:p>
            <a:pPr algn="l"/>
            <a:endParaRPr lang="en-US" sz="600" dirty="0"/>
          </a:p>
          <a:p>
            <a:pPr algn="l"/>
            <a:r>
              <a:rPr lang="en-US" sz="2900" b="1" dirty="0">
                <a:solidFill>
                  <a:srgbClr val="009BD2"/>
                </a:solidFill>
              </a:rPr>
              <a:t>Disadvantages:</a:t>
            </a:r>
            <a:endParaRPr lang="en-US" sz="2900" dirty="0"/>
          </a:p>
          <a:p>
            <a:pPr marL="457200" indent="-457200" algn="l">
              <a:buFont typeface="Arial" panose="020B0604020202020204" pitchFamily="34" charset="0"/>
              <a:buChar char="•"/>
            </a:pPr>
            <a:r>
              <a:rPr lang="en-US" sz="2500" dirty="0"/>
              <a:t>Only single and small functionality</a:t>
            </a:r>
          </a:p>
          <a:p>
            <a:pPr marL="457200" indent="-457200" algn="l">
              <a:buFont typeface="Arial" panose="020B0604020202020204" pitchFamily="34" charset="0"/>
              <a:buChar char="•"/>
            </a:pPr>
            <a:r>
              <a:rPr lang="en-US" sz="2500" dirty="0"/>
              <a:t>Suggesting wrong alternative can be harmful</a:t>
            </a:r>
          </a:p>
          <a:p>
            <a:pPr marL="457200" indent="-457200" algn="l">
              <a:buFont typeface="Arial" panose="020B0604020202020204" pitchFamily="34" charset="0"/>
              <a:buChar char="•"/>
            </a:pPr>
            <a:r>
              <a:rPr lang="en-US" sz="2500" dirty="0"/>
              <a:t>Long cycle before taking the equivalent drug</a:t>
            </a:r>
          </a:p>
          <a:p>
            <a:pPr lvl="1" algn="l"/>
            <a:r>
              <a:rPr lang="en-US" sz="2200" dirty="0"/>
              <a:t>Take prescription, see if an alternative is needed, look for an equivalent drug, refer back to the doctor to take another prescription and finally go to buy needed drugs</a:t>
            </a:r>
          </a:p>
        </p:txBody>
      </p:sp>
      <p:sp>
        <p:nvSpPr>
          <p:cNvPr id="8" name="Oval 7">
            <a:extLst>
              <a:ext uri="{FF2B5EF4-FFF2-40B4-BE49-F238E27FC236}">
                <a16:creationId xmlns:a16="http://schemas.microsoft.com/office/drawing/2014/main" id="{16BC7322-060D-4B1A-9E31-098CC44A988A}"/>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3">
            <a:extLst>
              <a:ext uri="{FF2B5EF4-FFF2-40B4-BE49-F238E27FC236}">
                <a16:creationId xmlns:a16="http://schemas.microsoft.com/office/drawing/2014/main" id="{4A4ADDE1-15BD-40B2-8A7F-CEB0CCDC25ED}"/>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10</a:t>
            </a:fld>
            <a:endParaRPr lang="en-US" sz="2000" b="1" dirty="0">
              <a:solidFill>
                <a:srgbClr val="002060"/>
              </a:solidFill>
            </a:endParaRPr>
          </a:p>
        </p:txBody>
      </p:sp>
      <p:pic>
        <p:nvPicPr>
          <p:cNvPr id="10" name="Picture 9" descr="MyDawaai - Equivalent Medicine Finder">
            <a:extLst>
              <a:ext uri="{FF2B5EF4-FFF2-40B4-BE49-F238E27FC236}">
                <a16:creationId xmlns:a16="http://schemas.microsoft.com/office/drawing/2014/main" id="{ED5C9321-41E3-4AED-A8E0-457A11E8FB5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9250680" y="1253329"/>
            <a:ext cx="2103119" cy="1794671"/>
          </a:xfrm>
          <a:prstGeom prst="rect">
            <a:avLst/>
          </a:prstGeom>
          <a:ln>
            <a:noFill/>
          </a:ln>
          <a:effectLst>
            <a:outerShdw blurRad="190500" algn="tl" rotWithShape="0">
              <a:srgbClr val="000000">
                <a:alpha val="70000"/>
              </a:srgbClr>
            </a:outerShdw>
          </a:effectLst>
        </p:spPr>
      </p:pic>
      <p:sp>
        <p:nvSpPr>
          <p:cNvPr id="13" name="Subtitle 2">
            <a:extLst>
              <a:ext uri="{FF2B5EF4-FFF2-40B4-BE49-F238E27FC236}">
                <a16:creationId xmlns:a16="http://schemas.microsoft.com/office/drawing/2014/main" id="{3D3BF391-78E8-4DEC-AC2C-0EDDFD311F6A}"/>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My </a:t>
            </a:r>
            <a:r>
              <a:rPr lang="en-US" sz="2500" b="1" dirty="0" err="1">
                <a:solidFill>
                  <a:schemeClr val="bg1"/>
                </a:solidFill>
              </a:rPr>
              <a:t>Dawaai</a:t>
            </a:r>
            <a:r>
              <a:rPr lang="en-US" sz="2500" b="1" dirty="0">
                <a:solidFill>
                  <a:schemeClr val="bg1"/>
                </a:solidFill>
              </a:rPr>
              <a:t> - India</a:t>
            </a:r>
          </a:p>
        </p:txBody>
      </p:sp>
      <p:sp>
        <p:nvSpPr>
          <p:cNvPr id="12" name="Title 1">
            <a:extLst>
              <a:ext uri="{FF2B5EF4-FFF2-40B4-BE49-F238E27FC236}">
                <a16:creationId xmlns:a16="http://schemas.microsoft.com/office/drawing/2014/main" id="{AE59E489-3E77-4274-94EF-DFABD3570504}"/>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Related work </a:t>
            </a:r>
            <a:r>
              <a:rPr lang="en-US" sz="3200" i="1" dirty="0">
                <a:solidFill>
                  <a:srgbClr val="002060"/>
                </a:solidFill>
                <a:latin typeface="+mn-lt"/>
              </a:rPr>
              <a:t>(cont.)</a:t>
            </a:r>
            <a:endParaRPr lang="en-US" sz="4400" i="1" dirty="0">
              <a:solidFill>
                <a:srgbClr val="002060"/>
              </a:solidFill>
              <a:latin typeface="+mn-lt"/>
            </a:endParaRPr>
          </a:p>
        </p:txBody>
      </p:sp>
    </p:spTree>
    <p:extLst>
      <p:ext uri="{BB962C8B-B14F-4D97-AF65-F5344CB8AC3E}">
        <p14:creationId xmlns:p14="http://schemas.microsoft.com/office/powerpoint/2010/main" val="3881965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fade">
                                      <p:cBhvr>
                                        <p:cTn id="13" dur="1000"/>
                                        <p:tgtEl>
                                          <p:spTgt spid="11">
                                            <p:txEl>
                                              <p:pRg st="0" end="0"/>
                                            </p:txEl>
                                          </p:spTgt>
                                        </p:tgtEl>
                                      </p:cBhvr>
                                    </p:animEffect>
                                    <p:anim calcmode="lin" valueType="num">
                                      <p:cBhvr>
                                        <p:cTn id="14"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11">
                                            <p:txEl>
                                              <p:pRg st="2" end="2"/>
                                            </p:txEl>
                                          </p:spTgt>
                                        </p:tgtEl>
                                        <p:attrNameLst>
                                          <p:attrName>style.visibility</p:attrName>
                                        </p:attrNameLst>
                                      </p:cBhvr>
                                      <p:to>
                                        <p:strVal val="visible"/>
                                      </p:to>
                                    </p:set>
                                    <p:animEffect transition="in" filter="fade">
                                      <p:cBhvr>
                                        <p:cTn id="20" dur="1000"/>
                                        <p:tgtEl>
                                          <p:spTgt spid="11">
                                            <p:txEl>
                                              <p:pRg st="2" end="2"/>
                                            </p:txEl>
                                          </p:spTgt>
                                        </p:tgtEl>
                                      </p:cBhvr>
                                    </p:animEffect>
                                    <p:anim calcmode="lin" valueType="num">
                                      <p:cBhvr>
                                        <p:cTn id="21"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11">
                                            <p:txEl>
                                              <p:pRg st="2" end="2"/>
                                            </p:txEl>
                                          </p:spTgt>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11">
                                            <p:txEl>
                                              <p:pRg st="3" end="3"/>
                                            </p:txEl>
                                          </p:spTgt>
                                        </p:tgtEl>
                                        <p:attrNameLst>
                                          <p:attrName>style.visibility</p:attrName>
                                        </p:attrNameLst>
                                      </p:cBhvr>
                                      <p:to>
                                        <p:strVal val="visible"/>
                                      </p:to>
                                    </p:set>
                                    <p:animEffect transition="in" filter="fade">
                                      <p:cBhvr>
                                        <p:cTn id="25" dur="1000"/>
                                        <p:tgtEl>
                                          <p:spTgt spid="11">
                                            <p:txEl>
                                              <p:pRg st="3" end="3"/>
                                            </p:txEl>
                                          </p:spTgt>
                                        </p:tgtEl>
                                      </p:cBhvr>
                                    </p:animEffect>
                                    <p:anim calcmode="lin" valueType="num">
                                      <p:cBhvr>
                                        <p:cTn id="26"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11">
                                            <p:txEl>
                                              <p:pRg st="5" end="5"/>
                                            </p:txEl>
                                          </p:spTgt>
                                        </p:tgtEl>
                                        <p:attrNameLst>
                                          <p:attrName>style.visibility</p:attrName>
                                        </p:attrNameLst>
                                      </p:cBhvr>
                                      <p:to>
                                        <p:strVal val="visible"/>
                                      </p:to>
                                    </p:set>
                                    <p:animEffect transition="in" filter="fade">
                                      <p:cBhvr>
                                        <p:cTn id="32" dur="1000"/>
                                        <p:tgtEl>
                                          <p:spTgt spid="11">
                                            <p:txEl>
                                              <p:pRg st="5" end="5"/>
                                            </p:txEl>
                                          </p:spTgt>
                                        </p:tgtEl>
                                      </p:cBhvr>
                                    </p:animEffect>
                                    <p:anim calcmode="lin" valueType="num">
                                      <p:cBhvr>
                                        <p:cTn id="33" dur="1000" fill="hold"/>
                                        <p:tgtEl>
                                          <p:spTgt spid="11">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11">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1">
                                            <p:txEl>
                                              <p:pRg st="6" end="6"/>
                                            </p:txEl>
                                          </p:spTgt>
                                        </p:tgtEl>
                                        <p:attrNameLst>
                                          <p:attrName>style.visibility</p:attrName>
                                        </p:attrNameLst>
                                      </p:cBhvr>
                                      <p:to>
                                        <p:strVal val="visible"/>
                                      </p:to>
                                    </p:set>
                                    <p:animEffect transition="in" filter="fade">
                                      <p:cBhvr>
                                        <p:cTn id="37" dur="1000"/>
                                        <p:tgtEl>
                                          <p:spTgt spid="11">
                                            <p:txEl>
                                              <p:pRg st="6" end="6"/>
                                            </p:txEl>
                                          </p:spTgt>
                                        </p:tgtEl>
                                      </p:cBhvr>
                                    </p:animEffect>
                                    <p:anim calcmode="lin" valueType="num">
                                      <p:cBhvr>
                                        <p:cTn id="38" dur="1000" fill="hold"/>
                                        <p:tgtEl>
                                          <p:spTgt spid="11">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11">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11">
                                            <p:txEl>
                                              <p:pRg st="7" end="7"/>
                                            </p:txEl>
                                          </p:spTgt>
                                        </p:tgtEl>
                                        <p:attrNameLst>
                                          <p:attrName>style.visibility</p:attrName>
                                        </p:attrNameLst>
                                      </p:cBhvr>
                                      <p:to>
                                        <p:strVal val="visible"/>
                                      </p:to>
                                    </p:set>
                                    <p:animEffect transition="in" filter="fade">
                                      <p:cBhvr>
                                        <p:cTn id="44" dur="1000"/>
                                        <p:tgtEl>
                                          <p:spTgt spid="11">
                                            <p:txEl>
                                              <p:pRg st="7" end="7"/>
                                            </p:txEl>
                                          </p:spTgt>
                                        </p:tgtEl>
                                      </p:cBhvr>
                                    </p:animEffect>
                                    <p:anim calcmode="lin" valueType="num">
                                      <p:cBhvr>
                                        <p:cTn id="45" dur="1000" fill="hold"/>
                                        <p:tgtEl>
                                          <p:spTgt spid="11">
                                            <p:txEl>
                                              <p:pRg st="7" end="7"/>
                                            </p:txEl>
                                          </p:spTgt>
                                        </p:tgtEl>
                                        <p:attrNameLst>
                                          <p:attrName>ppt_x</p:attrName>
                                        </p:attrNameLst>
                                      </p:cBhvr>
                                      <p:tavLst>
                                        <p:tav tm="0">
                                          <p:val>
                                            <p:strVal val="#ppt_x"/>
                                          </p:val>
                                        </p:tav>
                                        <p:tav tm="100000">
                                          <p:val>
                                            <p:strVal val="#ppt_x"/>
                                          </p:val>
                                        </p:tav>
                                      </p:tavLst>
                                    </p:anim>
                                    <p:anim calcmode="lin" valueType="num">
                                      <p:cBhvr>
                                        <p:cTn id="46" dur="1000" fill="hold"/>
                                        <p:tgtEl>
                                          <p:spTgt spid="11">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11">
                                            <p:txEl>
                                              <p:pRg st="8" end="8"/>
                                            </p:txEl>
                                          </p:spTgt>
                                        </p:tgtEl>
                                        <p:attrNameLst>
                                          <p:attrName>style.visibility</p:attrName>
                                        </p:attrNameLst>
                                      </p:cBhvr>
                                      <p:to>
                                        <p:strVal val="visible"/>
                                      </p:to>
                                    </p:set>
                                    <p:animEffect transition="in" filter="fade">
                                      <p:cBhvr>
                                        <p:cTn id="51" dur="1000"/>
                                        <p:tgtEl>
                                          <p:spTgt spid="11">
                                            <p:txEl>
                                              <p:pRg st="8" end="8"/>
                                            </p:txEl>
                                          </p:spTgt>
                                        </p:tgtEl>
                                      </p:cBhvr>
                                    </p:animEffect>
                                    <p:anim calcmode="lin" valueType="num">
                                      <p:cBhvr>
                                        <p:cTn id="52" dur="1000" fill="hold"/>
                                        <p:tgtEl>
                                          <p:spTgt spid="11">
                                            <p:txEl>
                                              <p:pRg st="8" end="8"/>
                                            </p:txEl>
                                          </p:spTgt>
                                        </p:tgtEl>
                                        <p:attrNameLst>
                                          <p:attrName>ppt_x</p:attrName>
                                        </p:attrNameLst>
                                      </p:cBhvr>
                                      <p:tavLst>
                                        <p:tav tm="0">
                                          <p:val>
                                            <p:strVal val="#ppt_x"/>
                                          </p:val>
                                        </p:tav>
                                        <p:tav tm="100000">
                                          <p:val>
                                            <p:strVal val="#ppt_x"/>
                                          </p:val>
                                        </p:tav>
                                      </p:tavLst>
                                    </p:anim>
                                    <p:anim calcmode="lin" valueType="num">
                                      <p:cBhvr>
                                        <p:cTn id="53" dur="1000" fill="hold"/>
                                        <p:tgtEl>
                                          <p:spTgt spid="11">
                                            <p:txEl>
                                              <p:pRg st="8" end="8"/>
                                            </p:txEl>
                                          </p:spTgt>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11">
                                            <p:txEl>
                                              <p:pRg st="9" end="9"/>
                                            </p:txEl>
                                          </p:spTgt>
                                        </p:tgtEl>
                                        <p:attrNameLst>
                                          <p:attrName>style.visibility</p:attrName>
                                        </p:attrNameLst>
                                      </p:cBhvr>
                                      <p:to>
                                        <p:strVal val="visible"/>
                                      </p:to>
                                    </p:set>
                                    <p:animEffect transition="in" filter="fade">
                                      <p:cBhvr>
                                        <p:cTn id="56" dur="1000"/>
                                        <p:tgtEl>
                                          <p:spTgt spid="11">
                                            <p:txEl>
                                              <p:pRg st="9" end="9"/>
                                            </p:txEl>
                                          </p:spTgt>
                                        </p:tgtEl>
                                      </p:cBhvr>
                                    </p:animEffect>
                                    <p:anim calcmode="lin" valueType="num">
                                      <p:cBhvr>
                                        <p:cTn id="57" dur="1000" fill="hold"/>
                                        <p:tgtEl>
                                          <p:spTgt spid="11">
                                            <p:txEl>
                                              <p:pRg st="9" end="9"/>
                                            </p:txEl>
                                          </p:spTgt>
                                        </p:tgtEl>
                                        <p:attrNameLst>
                                          <p:attrName>ppt_x</p:attrName>
                                        </p:attrNameLst>
                                      </p:cBhvr>
                                      <p:tavLst>
                                        <p:tav tm="0">
                                          <p:val>
                                            <p:strVal val="#ppt_x"/>
                                          </p:val>
                                        </p:tav>
                                        <p:tav tm="100000">
                                          <p:val>
                                            <p:strVal val="#ppt_x"/>
                                          </p:val>
                                        </p:tav>
                                      </p:tavLst>
                                    </p:anim>
                                    <p:anim calcmode="lin" valueType="num">
                                      <p:cBhvr>
                                        <p:cTn id="58" dur="1000" fill="hold"/>
                                        <p:tgtEl>
                                          <p:spTgt spid="11">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CC421103-DD59-4115-8C71-F4200531DA86}"/>
              </a:ext>
            </a:extLst>
          </p:cNvPr>
          <p:cNvSpPr>
            <a:spLocks noGrp="1"/>
          </p:cNvSpPr>
          <p:nvPr>
            <p:ph idx="1"/>
          </p:nvPr>
        </p:nvSpPr>
        <p:spPr>
          <a:xfrm>
            <a:off x="838199" y="1253331"/>
            <a:ext cx="10515600" cy="4351338"/>
          </a:xfrm>
        </p:spPr>
        <p:txBody>
          <a:bodyPr>
            <a:noAutofit/>
          </a:bodyPr>
          <a:lstStyle/>
          <a:p>
            <a:r>
              <a:rPr lang="en-US" sz="2500" dirty="0"/>
              <a:t>Machine learning based diagnosis</a:t>
            </a:r>
          </a:p>
          <a:p>
            <a:r>
              <a:rPr lang="en-US" sz="2500" dirty="0"/>
              <a:t>Learn from answered case studies</a:t>
            </a:r>
          </a:p>
          <a:p>
            <a:pPr marL="0" indent="0">
              <a:buNone/>
            </a:pPr>
            <a:endParaRPr lang="en-US" sz="600" dirty="0"/>
          </a:p>
          <a:p>
            <a:pPr marL="0" indent="0">
              <a:buNone/>
            </a:pPr>
            <a:r>
              <a:rPr lang="en-US" sz="2900" b="1" dirty="0">
                <a:solidFill>
                  <a:srgbClr val="009BD2"/>
                </a:solidFill>
              </a:rPr>
              <a:t>Advantages:</a:t>
            </a:r>
          </a:p>
          <a:p>
            <a:pPr marL="0" indent="0">
              <a:buNone/>
            </a:pPr>
            <a:r>
              <a:rPr lang="en-US" sz="2500" dirty="0"/>
              <a:t>Helpful for both human and machine</a:t>
            </a:r>
          </a:p>
          <a:p>
            <a:pPr marL="0" indent="0">
              <a:buNone/>
            </a:pPr>
            <a:endParaRPr lang="en-US" sz="600" dirty="0"/>
          </a:p>
          <a:p>
            <a:pPr marL="0" indent="0">
              <a:buNone/>
            </a:pPr>
            <a:r>
              <a:rPr lang="en-US" sz="2900" b="1" dirty="0">
                <a:solidFill>
                  <a:srgbClr val="009BD2"/>
                </a:solidFill>
              </a:rPr>
              <a:t>Disadvantages:</a:t>
            </a:r>
            <a:endParaRPr lang="en-US" sz="2900" dirty="0">
              <a:solidFill>
                <a:srgbClr val="009BD2"/>
              </a:solidFill>
            </a:endParaRPr>
          </a:p>
          <a:p>
            <a:r>
              <a:rPr lang="en-US" sz="2500" dirty="0"/>
              <a:t>Depends on volunteer to answer case studies</a:t>
            </a:r>
          </a:p>
          <a:p>
            <a:r>
              <a:rPr lang="en-US" sz="2500" dirty="0"/>
              <a:t>Untrusted training data</a:t>
            </a:r>
          </a:p>
          <a:p>
            <a:pPr marL="457200" lvl="1" indent="0">
              <a:buNone/>
            </a:pPr>
            <a:r>
              <a:rPr lang="en-US" sz="2200" dirty="0"/>
              <a:t>Anyone can give answers to case studies</a:t>
            </a:r>
          </a:p>
        </p:txBody>
      </p:sp>
      <p:pic>
        <p:nvPicPr>
          <p:cNvPr id="5" name="Picture 4" descr="C:\Users\Ahmed Hussein\AppData\Local\Microsoft\Windows\INetCache\Content.Word\humandx.png">
            <a:extLst>
              <a:ext uri="{FF2B5EF4-FFF2-40B4-BE49-F238E27FC236}">
                <a16:creationId xmlns:a16="http://schemas.microsoft.com/office/drawing/2014/main" id="{ABB4CFF3-5889-43C0-9D1F-608ADF57D369}"/>
              </a:ext>
            </a:extLst>
          </p:cNvPr>
          <p:cNvPicPr/>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9250680" y="1253331"/>
            <a:ext cx="2103119" cy="1794669"/>
          </a:xfrm>
          <a:prstGeom prst="rect">
            <a:avLst/>
          </a:prstGeom>
          <a:ln>
            <a:noFill/>
          </a:ln>
          <a:effectLst>
            <a:outerShdw blurRad="190500" algn="tl" rotWithShape="0">
              <a:srgbClr val="000000">
                <a:alpha val="70000"/>
              </a:srgbClr>
            </a:outerShdw>
          </a:effectLst>
        </p:spPr>
      </p:pic>
      <p:sp>
        <p:nvSpPr>
          <p:cNvPr id="7" name="Oval 6">
            <a:extLst>
              <a:ext uri="{FF2B5EF4-FFF2-40B4-BE49-F238E27FC236}">
                <a16:creationId xmlns:a16="http://schemas.microsoft.com/office/drawing/2014/main" id="{2A690383-FE25-4B8D-9AF7-D4F4EC487C3D}"/>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3">
            <a:extLst>
              <a:ext uri="{FF2B5EF4-FFF2-40B4-BE49-F238E27FC236}">
                <a16:creationId xmlns:a16="http://schemas.microsoft.com/office/drawing/2014/main" id="{7060DE75-8F52-44EB-A8EC-25AA078BF545}"/>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11</a:t>
            </a:fld>
            <a:endParaRPr lang="en-US" sz="2000" b="1" dirty="0">
              <a:solidFill>
                <a:srgbClr val="002060"/>
              </a:solidFill>
            </a:endParaRPr>
          </a:p>
        </p:txBody>
      </p:sp>
      <p:sp>
        <p:nvSpPr>
          <p:cNvPr id="10" name="Subtitle 2">
            <a:extLst>
              <a:ext uri="{FF2B5EF4-FFF2-40B4-BE49-F238E27FC236}">
                <a16:creationId xmlns:a16="http://schemas.microsoft.com/office/drawing/2014/main" id="{9BB5B8C8-A924-44E3-B269-C78748E680E7}"/>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Human </a:t>
            </a:r>
            <a:r>
              <a:rPr lang="en-US" sz="2500" b="1" dirty="0" err="1">
                <a:solidFill>
                  <a:schemeClr val="bg1"/>
                </a:solidFill>
              </a:rPr>
              <a:t>Dx</a:t>
            </a:r>
            <a:r>
              <a:rPr lang="en-US" sz="2500" b="1" dirty="0">
                <a:solidFill>
                  <a:schemeClr val="bg1"/>
                </a:solidFill>
              </a:rPr>
              <a:t> - USA</a:t>
            </a:r>
          </a:p>
        </p:txBody>
      </p:sp>
      <p:sp>
        <p:nvSpPr>
          <p:cNvPr id="12" name="Title 1">
            <a:extLst>
              <a:ext uri="{FF2B5EF4-FFF2-40B4-BE49-F238E27FC236}">
                <a16:creationId xmlns:a16="http://schemas.microsoft.com/office/drawing/2014/main" id="{57B2C0C6-9E6E-4BCF-87D7-0D834C529911}"/>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Related work </a:t>
            </a:r>
            <a:r>
              <a:rPr lang="en-US" sz="3200" i="1" dirty="0">
                <a:solidFill>
                  <a:srgbClr val="002060"/>
                </a:solidFill>
                <a:latin typeface="+mn-lt"/>
              </a:rPr>
              <a:t>(cont.)</a:t>
            </a:r>
            <a:endParaRPr lang="en-US" sz="4400" i="1" dirty="0">
              <a:solidFill>
                <a:srgbClr val="002060"/>
              </a:solidFill>
              <a:latin typeface="+mn-lt"/>
            </a:endParaRPr>
          </a:p>
        </p:txBody>
      </p:sp>
    </p:spTree>
    <p:extLst>
      <p:ext uri="{BB962C8B-B14F-4D97-AF65-F5344CB8AC3E}">
        <p14:creationId xmlns:p14="http://schemas.microsoft.com/office/powerpoint/2010/main" val="4217224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fade">
                                      <p:cBhvr>
                                        <p:cTn id="13" dur="1000"/>
                                        <p:tgtEl>
                                          <p:spTgt spid="11">
                                            <p:txEl>
                                              <p:pRg st="0" end="0"/>
                                            </p:txEl>
                                          </p:spTgt>
                                        </p:tgtEl>
                                      </p:cBhvr>
                                    </p:animEffect>
                                    <p:anim calcmode="lin" valueType="num">
                                      <p:cBhvr>
                                        <p:cTn id="14"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11">
                                            <p:txEl>
                                              <p:pRg st="0" end="0"/>
                                            </p:txEl>
                                          </p:spTgt>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1">
                                            <p:txEl>
                                              <p:pRg st="1" end="1"/>
                                            </p:txEl>
                                          </p:spTgt>
                                        </p:tgtEl>
                                        <p:attrNameLst>
                                          <p:attrName>style.visibility</p:attrName>
                                        </p:attrNameLst>
                                      </p:cBhvr>
                                      <p:to>
                                        <p:strVal val="visible"/>
                                      </p:to>
                                    </p:set>
                                    <p:animEffect transition="in" filter="fade">
                                      <p:cBhvr>
                                        <p:cTn id="18" dur="1000"/>
                                        <p:tgtEl>
                                          <p:spTgt spid="11">
                                            <p:txEl>
                                              <p:pRg st="1" end="1"/>
                                            </p:txEl>
                                          </p:spTgt>
                                        </p:tgtEl>
                                      </p:cBhvr>
                                    </p:animEffect>
                                    <p:anim calcmode="lin" valueType="num">
                                      <p:cBhvr>
                                        <p:cTn id="19"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1">
                                            <p:txEl>
                                              <p:pRg st="3" end="3"/>
                                            </p:txEl>
                                          </p:spTgt>
                                        </p:tgtEl>
                                        <p:attrNameLst>
                                          <p:attrName>style.visibility</p:attrName>
                                        </p:attrNameLst>
                                      </p:cBhvr>
                                      <p:to>
                                        <p:strVal val="visible"/>
                                      </p:to>
                                    </p:set>
                                    <p:animEffect transition="in" filter="fade">
                                      <p:cBhvr>
                                        <p:cTn id="25" dur="1000"/>
                                        <p:tgtEl>
                                          <p:spTgt spid="11">
                                            <p:txEl>
                                              <p:pRg st="3" end="3"/>
                                            </p:txEl>
                                          </p:spTgt>
                                        </p:tgtEl>
                                      </p:cBhvr>
                                    </p:animEffect>
                                    <p:anim calcmode="lin" valueType="num">
                                      <p:cBhvr>
                                        <p:cTn id="26"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11">
                                            <p:txEl>
                                              <p:pRg st="3" end="3"/>
                                            </p:txEl>
                                          </p:spTgt>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1">
                                            <p:txEl>
                                              <p:pRg st="4" end="4"/>
                                            </p:txEl>
                                          </p:spTgt>
                                        </p:tgtEl>
                                        <p:attrNameLst>
                                          <p:attrName>style.visibility</p:attrName>
                                        </p:attrNameLst>
                                      </p:cBhvr>
                                      <p:to>
                                        <p:strVal val="visible"/>
                                      </p:to>
                                    </p:set>
                                    <p:animEffect transition="in" filter="fade">
                                      <p:cBhvr>
                                        <p:cTn id="30" dur="1000"/>
                                        <p:tgtEl>
                                          <p:spTgt spid="11">
                                            <p:txEl>
                                              <p:pRg st="4" end="4"/>
                                            </p:txEl>
                                          </p:spTgt>
                                        </p:tgtEl>
                                      </p:cBhvr>
                                    </p:animEffect>
                                    <p:anim calcmode="lin" valueType="num">
                                      <p:cBhvr>
                                        <p:cTn id="31" dur="10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32" dur="1000" fill="hold"/>
                                        <p:tgtEl>
                                          <p:spTgt spid="1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grpId="0" nodeType="clickEffect">
                                  <p:stCondLst>
                                    <p:cond delay="0"/>
                                  </p:stCondLst>
                                  <p:childTnLst>
                                    <p:set>
                                      <p:cBhvr>
                                        <p:cTn id="36" dur="1" fill="hold">
                                          <p:stCondLst>
                                            <p:cond delay="0"/>
                                          </p:stCondLst>
                                        </p:cTn>
                                        <p:tgtEl>
                                          <p:spTgt spid="11">
                                            <p:txEl>
                                              <p:pRg st="6" end="6"/>
                                            </p:txEl>
                                          </p:spTgt>
                                        </p:tgtEl>
                                        <p:attrNameLst>
                                          <p:attrName>style.visibility</p:attrName>
                                        </p:attrNameLst>
                                      </p:cBhvr>
                                      <p:to>
                                        <p:strVal val="visible"/>
                                      </p:to>
                                    </p:set>
                                    <p:animEffect transition="in" filter="fade">
                                      <p:cBhvr>
                                        <p:cTn id="37" dur="1000"/>
                                        <p:tgtEl>
                                          <p:spTgt spid="11">
                                            <p:txEl>
                                              <p:pRg st="6" end="6"/>
                                            </p:txEl>
                                          </p:spTgt>
                                        </p:tgtEl>
                                      </p:cBhvr>
                                    </p:animEffect>
                                    <p:anim calcmode="lin" valueType="num">
                                      <p:cBhvr>
                                        <p:cTn id="38" dur="1000" fill="hold"/>
                                        <p:tgtEl>
                                          <p:spTgt spid="11">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11">
                                            <p:txEl>
                                              <p:pRg st="6" end="6"/>
                                            </p:tx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1">
                                            <p:txEl>
                                              <p:pRg st="7" end="7"/>
                                            </p:txEl>
                                          </p:spTgt>
                                        </p:tgtEl>
                                        <p:attrNameLst>
                                          <p:attrName>style.visibility</p:attrName>
                                        </p:attrNameLst>
                                      </p:cBhvr>
                                      <p:to>
                                        <p:strVal val="visible"/>
                                      </p:to>
                                    </p:set>
                                    <p:animEffect transition="in" filter="fade">
                                      <p:cBhvr>
                                        <p:cTn id="42" dur="1000"/>
                                        <p:tgtEl>
                                          <p:spTgt spid="11">
                                            <p:txEl>
                                              <p:pRg st="7" end="7"/>
                                            </p:txEl>
                                          </p:spTgt>
                                        </p:tgtEl>
                                      </p:cBhvr>
                                    </p:animEffect>
                                    <p:anim calcmode="lin" valueType="num">
                                      <p:cBhvr>
                                        <p:cTn id="43" dur="1000" fill="hold"/>
                                        <p:tgtEl>
                                          <p:spTgt spid="11">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11">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1">
                                            <p:txEl>
                                              <p:pRg st="8" end="8"/>
                                            </p:txEl>
                                          </p:spTgt>
                                        </p:tgtEl>
                                        <p:attrNameLst>
                                          <p:attrName>style.visibility</p:attrName>
                                        </p:attrNameLst>
                                      </p:cBhvr>
                                      <p:to>
                                        <p:strVal val="visible"/>
                                      </p:to>
                                    </p:set>
                                    <p:animEffect transition="in" filter="fade">
                                      <p:cBhvr>
                                        <p:cTn id="49" dur="1000"/>
                                        <p:tgtEl>
                                          <p:spTgt spid="11">
                                            <p:txEl>
                                              <p:pRg st="8" end="8"/>
                                            </p:txEl>
                                          </p:spTgt>
                                        </p:tgtEl>
                                      </p:cBhvr>
                                    </p:animEffect>
                                    <p:anim calcmode="lin" valueType="num">
                                      <p:cBhvr>
                                        <p:cTn id="50" dur="1000" fill="hold"/>
                                        <p:tgtEl>
                                          <p:spTgt spid="11">
                                            <p:txEl>
                                              <p:pRg st="8" end="8"/>
                                            </p:txEl>
                                          </p:spTgt>
                                        </p:tgtEl>
                                        <p:attrNameLst>
                                          <p:attrName>ppt_x</p:attrName>
                                        </p:attrNameLst>
                                      </p:cBhvr>
                                      <p:tavLst>
                                        <p:tav tm="0">
                                          <p:val>
                                            <p:strVal val="#ppt_x"/>
                                          </p:val>
                                        </p:tav>
                                        <p:tav tm="100000">
                                          <p:val>
                                            <p:strVal val="#ppt_x"/>
                                          </p:val>
                                        </p:tav>
                                      </p:tavLst>
                                    </p:anim>
                                    <p:anim calcmode="lin" valueType="num">
                                      <p:cBhvr>
                                        <p:cTn id="51" dur="1000" fill="hold"/>
                                        <p:tgtEl>
                                          <p:spTgt spid="11">
                                            <p:txEl>
                                              <p:pRg st="8" end="8"/>
                                            </p:txEl>
                                          </p:spTgt>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1">
                                            <p:txEl>
                                              <p:pRg st="9" end="9"/>
                                            </p:txEl>
                                          </p:spTgt>
                                        </p:tgtEl>
                                        <p:attrNameLst>
                                          <p:attrName>style.visibility</p:attrName>
                                        </p:attrNameLst>
                                      </p:cBhvr>
                                      <p:to>
                                        <p:strVal val="visible"/>
                                      </p:to>
                                    </p:set>
                                    <p:animEffect transition="in" filter="fade">
                                      <p:cBhvr>
                                        <p:cTn id="54" dur="1000"/>
                                        <p:tgtEl>
                                          <p:spTgt spid="11">
                                            <p:txEl>
                                              <p:pRg st="9" end="9"/>
                                            </p:txEl>
                                          </p:spTgt>
                                        </p:tgtEl>
                                      </p:cBhvr>
                                    </p:animEffect>
                                    <p:anim calcmode="lin" valueType="num">
                                      <p:cBhvr>
                                        <p:cTn id="55" dur="1000" fill="hold"/>
                                        <p:tgtEl>
                                          <p:spTgt spid="11">
                                            <p:txEl>
                                              <p:pRg st="9" end="9"/>
                                            </p:txEl>
                                          </p:spTgt>
                                        </p:tgtEl>
                                        <p:attrNameLst>
                                          <p:attrName>ppt_x</p:attrName>
                                        </p:attrNameLst>
                                      </p:cBhvr>
                                      <p:tavLst>
                                        <p:tav tm="0">
                                          <p:val>
                                            <p:strVal val="#ppt_x"/>
                                          </p:val>
                                        </p:tav>
                                        <p:tav tm="100000">
                                          <p:val>
                                            <p:strVal val="#ppt_x"/>
                                          </p:val>
                                        </p:tav>
                                      </p:tavLst>
                                    </p:anim>
                                    <p:anim calcmode="lin" valueType="num">
                                      <p:cBhvr>
                                        <p:cTn id="56" dur="1000" fill="hold"/>
                                        <p:tgtEl>
                                          <p:spTgt spid="11">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t>Introduction (motivation and problem statement)</a:t>
            </a:r>
          </a:p>
          <a:p>
            <a:r>
              <a:rPr lang="en-US" sz="2500" dirty="0"/>
              <a:t>Related work</a:t>
            </a:r>
          </a:p>
          <a:p>
            <a:r>
              <a:rPr lang="en-US" sz="2500" dirty="0">
                <a:solidFill>
                  <a:srgbClr val="FF0000"/>
                </a:solidFill>
              </a:rPr>
              <a:t>System analysis and design</a:t>
            </a:r>
          </a:p>
          <a:p>
            <a:r>
              <a:rPr lang="en-US" sz="2500" dirty="0"/>
              <a:t>System structure and dynamic behavior</a:t>
            </a:r>
          </a:p>
          <a:p>
            <a:r>
              <a:rPr lang="en-US" sz="2500" dirty="0"/>
              <a:t>Tools used</a:t>
            </a:r>
          </a:p>
          <a:p>
            <a:r>
              <a:rPr lang="en-US" sz="2500" dirty="0"/>
              <a:t>Video Demo</a:t>
            </a:r>
          </a:p>
          <a:p>
            <a:r>
              <a:rPr lang="en-US" sz="2500" dirty="0"/>
              <a:t>System Testing</a:t>
            </a:r>
          </a:p>
          <a:p>
            <a:r>
              <a:rPr lang="en-US" sz="2500" dirty="0"/>
              <a:t>Time plan</a:t>
            </a:r>
          </a:p>
          <a:p>
            <a:r>
              <a:rPr lang="en-US" sz="2500" dirty="0"/>
              <a:t>Future work</a:t>
            </a:r>
          </a:p>
          <a:p>
            <a:r>
              <a:rPr lang="en-US" sz="2500" dirty="0"/>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12</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181597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EE0C1889-E326-4162-87F3-1B5298ADE89D}"/>
              </a:ext>
            </a:extLst>
          </p:cNvPr>
          <p:cNvSpPr txBox="1">
            <a:spLocks/>
          </p:cNvSpPr>
          <p:nvPr/>
        </p:nvSpPr>
        <p:spPr>
          <a:xfrm>
            <a:off x="838199" y="1253331"/>
            <a:ext cx="10515600" cy="43513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r>
              <a:rPr lang="en-US" sz="2900" b="1" dirty="0">
                <a:solidFill>
                  <a:srgbClr val="009BD2"/>
                </a:solidFill>
              </a:rPr>
              <a:t>Functional requirements:</a:t>
            </a:r>
            <a:endParaRPr lang="en-US" sz="2900" dirty="0">
              <a:solidFill>
                <a:srgbClr val="009BD2"/>
              </a:solidFill>
            </a:endParaRPr>
          </a:p>
          <a:p>
            <a:pPr marL="342900" lvl="0" indent="-342900" algn="l">
              <a:buFont typeface="Arial" panose="020B0604020202020204" pitchFamily="34" charset="0"/>
              <a:buChar char="•"/>
            </a:pPr>
            <a:r>
              <a:rPr lang="en-US" sz="2500" dirty="0"/>
              <a:t>Patient’s </a:t>
            </a:r>
            <a:r>
              <a:rPr lang="en-US" sz="2500" dirty="0">
                <a:solidFill>
                  <a:srgbClr val="FF0000"/>
                </a:solidFill>
              </a:rPr>
              <a:t>medical history </a:t>
            </a:r>
            <a:r>
              <a:rPr lang="en-US" sz="2500" dirty="0"/>
              <a:t>(symptoms, diseases, medicines, …)</a:t>
            </a:r>
          </a:p>
          <a:p>
            <a:pPr marL="342900" indent="-342900" algn="l">
              <a:buFont typeface="Arial" panose="020B0604020202020204" pitchFamily="34" charset="0"/>
              <a:buChar char="•"/>
            </a:pPr>
            <a:r>
              <a:rPr lang="en-US" sz="2500" dirty="0"/>
              <a:t>Attach </a:t>
            </a:r>
            <a:r>
              <a:rPr lang="en-US" sz="2500" dirty="0">
                <a:solidFill>
                  <a:srgbClr val="FF0000"/>
                </a:solidFill>
              </a:rPr>
              <a:t>examination results</a:t>
            </a:r>
          </a:p>
          <a:p>
            <a:pPr marL="342900" lvl="0" indent="-342900" algn="l">
              <a:buFont typeface="Arial" panose="020B0604020202020204" pitchFamily="34" charset="0"/>
              <a:buChar char="•"/>
            </a:pPr>
            <a:r>
              <a:rPr lang="en-US" sz="2500" dirty="0">
                <a:solidFill>
                  <a:srgbClr val="FF0000"/>
                </a:solidFill>
              </a:rPr>
              <a:t>Prognosis</a:t>
            </a:r>
          </a:p>
          <a:p>
            <a:pPr marL="800100" lvl="1" indent="-342900" algn="l">
              <a:buFont typeface="Arial" panose="020B0604020202020204" pitchFamily="34" charset="0"/>
              <a:buChar char="•"/>
            </a:pPr>
            <a:r>
              <a:rPr lang="en-US" sz="2200" dirty="0"/>
              <a:t>A citizen marks another as </a:t>
            </a:r>
            <a:r>
              <a:rPr lang="en-US" sz="2200" dirty="0">
                <a:solidFill>
                  <a:srgbClr val="FF0000"/>
                </a:solidFill>
              </a:rPr>
              <a:t>parent or sibling</a:t>
            </a:r>
          </a:p>
          <a:p>
            <a:pPr marL="800100" lvl="1" indent="-342900" algn="l">
              <a:buFont typeface="Arial" panose="020B0604020202020204" pitchFamily="34" charset="0"/>
              <a:buChar char="•"/>
            </a:pPr>
            <a:r>
              <a:rPr lang="en-US" sz="2200" dirty="0"/>
              <a:t>Doctor marks a disease as </a:t>
            </a:r>
            <a:r>
              <a:rPr lang="en-US" sz="2200" dirty="0">
                <a:solidFill>
                  <a:srgbClr val="FF0000"/>
                </a:solidFill>
              </a:rPr>
              <a:t>genetic</a:t>
            </a:r>
          </a:p>
          <a:p>
            <a:pPr marL="342900" lvl="0" indent="-342900" algn="l">
              <a:buFont typeface="Arial" panose="020B0604020202020204" pitchFamily="34" charset="0"/>
              <a:buChar char="•"/>
            </a:pPr>
            <a:r>
              <a:rPr lang="en-US" sz="2500" dirty="0"/>
              <a:t>Suggest drug </a:t>
            </a:r>
            <a:r>
              <a:rPr lang="en-US" sz="2500" dirty="0">
                <a:solidFill>
                  <a:srgbClr val="FF0000"/>
                </a:solidFill>
              </a:rPr>
              <a:t>alternatives </a:t>
            </a:r>
            <a:r>
              <a:rPr lang="en-US" sz="2500" dirty="0"/>
              <a:t>based on</a:t>
            </a:r>
            <a:r>
              <a:rPr lang="en-US" sz="2500" dirty="0">
                <a:solidFill>
                  <a:srgbClr val="FF0000"/>
                </a:solidFill>
              </a:rPr>
              <a:t> active ingredients</a:t>
            </a:r>
          </a:p>
          <a:p>
            <a:pPr lvl="1" algn="l"/>
            <a:r>
              <a:rPr lang="en-US" sz="2200" dirty="0"/>
              <a:t>The pharmacist can see </a:t>
            </a:r>
            <a:r>
              <a:rPr lang="en-US" sz="2200" dirty="0">
                <a:solidFill>
                  <a:srgbClr val="FF0000"/>
                </a:solidFill>
              </a:rPr>
              <a:t>accepted</a:t>
            </a:r>
            <a:r>
              <a:rPr lang="en-US" sz="2200" dirty="0"/>
              <a:t> alternatives</a:t>
            </a:r>
            <a:endParaRPr lang="en-US" sz="2800" dirty="0"/>
          </a:p>
          <a:p>
            <a:pPr marL="342900" indent="-342900" algn="l">
              <a:buFont typeface="Arial" panose="020B0604020202020204" pitchFamily="34" charset="0"/>
              <a:buChar char="•"/>
            </a:pPr>
            <a:r>
              <a:rPr lang="en-US" sz="2500" dirty="0"/>
              <a:t>Print </a:t>
            </a:r>
            <a:r>
              <a:rPr lang="en-US" sz="2500" dirty="0">
                <a:solidFill>
                  <a:srgbClr val="FF0000"/>
                </a:solidFill>
              </a:rPr>
              <a:t>prescriptions</a:t>
            </a:r>
            <a:endParaRPr lang="en-US" sz="2500" dirty="0"/>
          </a:p>
        </p:txBody>
      </p:sp>
      <p:sp>
        <p:nvSpPr>
          <p:cNvPr id="8" name="Oval 7">
            <a:extLst>
              <a:ext uri="{FF2B5EF4-FFF2-40B4-BE49-F238E27FC236}">
                <a16:creationId xmlns:a16="http://schemas.microsoft.com/office/drawing/2014/main" id="{ADEB7C6A-ADD9-4FAD-B120-CAA30DDC87C1}"/>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3">
            <a:extLst>
              <a:ext uri="{FF2B5EF4-FFF2-40B4-BE49-F238E27FC236}">
                <a16:creationId xmlns:a16="http://schemas.microsoft.com/office/drawing/2014/main" id="{4E48E07E-E29C-4542-AB34-69B91FFA9163}"/>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13</a:t>
            </a:fld>
            <a:endParaRPr lang="en-US" sz="2000" b="1" dirty="0">
              <a:solidFill>
                <a:srgbClr val="002060"/>
              </a:solidFill>
            </a:endParaRPr>
          </a:p>
        </p:txBody>
      </p:sp>
      <p:sp>
        <p:nvSpPr>
          <p:cNvPr id="10" name="Title 1">
            <a:extLst>
              <a:ext uri="{FF2B5EF4-FFF2-40B4-BE49-F238E27FC236}">
                <a16:creationId xmlns:a16="http://schemas.microsoft.com/office/drawing/2014/main" id="{D43D8D88-2D37-443C-9887-B0C7715F9C7C}"/>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analysis and design</a:t>
            </a:r>
          </a:p>
        </p:txBody>
      </p:sp>
    </p:spTree>
    <p:extLst>
      <p:ext uri="{BB962C8B-B14F-4D97-AF65-F5344CB8AC3E}">
        <p14:creationId xmlns:p14="http://schemas.microsoft.com/office/powerpoint/2010/main" val="4214173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fade">
                                      <p:cBhvr>
                                        <p:cTn id="7" dur="1000"/>
                                        <p:tgtEl>
                                          <p:spTgt spid="11">
                                            <p:txEl>
                                              <p:pRg st="1" end="1"/>
                                            </p:txEl>
                                          </p:spTgt>
                                        </p:tgtEl>
                                      </p:cBhvr>
                                    </p:animEffect>
                                    <p:anim calcmode="lin" valueType="num">
                                      <p:cBhvr>
                                        <p:cTn id="8"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2" end="2"/>
                                            </p:txEl>
                                          </p:spTgt>
                                        </p:tgtEl>
                                        <p:attrNameLst>
                                          <p:attrName>style.visibility</p:attrName>
                                        </p:attrNameLst>
                                      </p:cBhvr>
                                      <p:to>
                                        <p:strVal val="visible"/>
                                      </p:to>
                                    </p:set>
                                    <p:animEffect transition="in" filter="fade">
                                      <p:cBhvr>
                                        <p:cTn id="14" dur="1000"/>
                                        <p:tgtEl>
                                          <p:spTgt spid="11">
                                            <p:txEl>
                                              <p:pRg st="2" end="2"/>
                                            </p:txEl>
                                          </p:spTgt>
                                        </p:tgtEl>
                                      </p:cBhvr>
                                    </p:animEffect>
                                    <p:anim calcmode="lin" valueType="num">
                                      <p:cBhvr>
                                        <p:cTn id="15"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xEl>
                                              <p:pRg st="3" end="3"/>
                                            </p:txEl>
                                          </p:spTgt>
                                        </p:tgtEl>
                                        <p:attrNameLst>
                                          <p:attrName>style.visibility</p:attrName>
                                        </p:attrNameLst>
                                      </p:cBhvr>
                                      <p:to>
                                        <p:strVal val="visible"/>
                                      </p:to>
                                    </p:set>
                                    <p:animEffect transition="in" filter="fade">
                                      <p:cBhvr>
                                        <p:cTn id="21" dur="1000"/>
                                        <p:tgtEl>
                                          <p:spTgt spid="11">
                                            <p:txEl>
                                              <p:pRg st="3" end="3"/>
                                            </p:txEl>
                                          </p:spTgt>
                                        </p:tgtEl>
                                      </p:cBhvr>
                                    </p:animEffect>
                                    <p:anim calcmode="lin" valueType="num">
                                      <p:cBhvr>
                                        <p:cTn id="22"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1">
                                            <p:txEl>
                                              <p:pRg st="3" end="3"/>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11">
                                            <p:txEl>
                                              <p:pRg st="4" end="4"/>
                                            </p:txEl>
                                          </p:spTgt>
                                        </p:tgtEl>
                                        <p:attrNameLst>
                                          <p:attrName>style.visibility</p:attrName>
                                        </p:attrNameLst>
                                      </p:cBhvr>
                                      <p:to>
                                        <p:strVal val="visible"/>
                                      </p:to>
                                    </p:set>
                                    <p:animEffect transition="in" filter="fade">
                                      <p:cBhvr>
                                        <p:cTn id="26" dur="1000"/>
                                        <p:tgtEl>
                                          <p:spTgt spid="11">
                                            <p:txEl>
                                              <p:pRg st="4" end="4"/>
                                            </p:txEl>
                                          </p:spTgt>
                                        </p:tgtEl>
                                      </p:cBhvr>
                                    </p:animEffect>
                                    <p:anim calcmode="lin" valueType="num">
                                      <p:cBhvr>
                                        <p:cTn id="27" dur="10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11">
                                            <p:txEl>
                                              <p:pRg st="4" end="4"/>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11">
                                            <p:txEl>
                                              <p:pRg st="5" end="5"/>
                                            </p:txEl>
                                          </p:spTgt>
                                        </p:tgtEl>
                                        <p:attrNameLst>
                                          <p:attrName>style.visibility</p:attrName>
                                        </p:attrNameLst>
                                      </p:cBhvr>
                                      <p:to>
                                        <p:strVal val="visible"/>
                                      </p:to>
                                    </p:set>
                                    <p:animEffect transition="in" filter="fade">
                                      <p:cBhvr>
                                        <p:cTn id="31" dur="1000"/>
                                        <p:tgtEl>
                                          <p:spTgt spid="11">
                                            <p:txEl>
                                              <p:pRg st="5" end="5"/>
                                            </p:txEl>
                                          </p:spTgt>
                                        </p:tgtEl>
                                      </p:cBhvr>
                                    </p:animEffect>
                                    <p:anim calcmode="lin" valueType="num">
                                      <p:cBhvr>
                                        <p:cTn id="32" dur="1000" fill="hold"/>
                                        <p:tgtEl>
                                          <p:spTgt spid="11">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1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11">
                                            <p:txEl>
                                              <p:pRg st="6" end="6"/>
                                            </p:txEl>
                                          </p:spTgt>
                                        </p:tgtEl>
                                        <p:attrNameLst>
                                          <p:attrName>style.visibility</p:attrName>
                                        </p:attrNameLst>
                                      </p:cBhvr>
                                      <p:to>
                                        <p:strVal val="visible"/>
                                      </p:to>
                                    </p:set>
                                    <p:animEffect transition="in" filter="fade">
                                      <p:cBhvr>
                                        <p:cTn id="38" dur="1000"/>
                                        <p:tgtEl>
                                          <p:spTgt spid="11">
                                            <p:txEl>
                                              <p:pRg st="6" end="6"/>
                                            </p:txEl>
                                          </p:spTgt>
                                        </p:tgtEl>
                                      </p:cBhvr>
                                    </p:animEffect>
                                    <p:anim calcmode="lin" valueType="num">
                                      <p:cBhvr>
                                        <p:cTn id="39" dur="1000" fill="hold"/>
                                        <p:tgtEl>
                                          <p:spTgt spid="11">
                                            <p:txEl>
                                              <p:pRg st="6" end="6"/>
                                            </p:txEl>
                                          </p:spTgt>
                                        </p:tgtEl>
                                        <p:attrNameLst>
                                          <p:attrName>ppt_x</p:attrName>
                                        </p:attrNameLst>
                                      </p:cBhvr>
                                      <p:tavLst>
                                        <p:tav tm="0">
                                          <p:val>
                                            <p:strVal val="#ppt_x"/>
                                          </p:val>
                                        </p:tav>
                                        <p:tav tm="100000">
                                          <p:val>
                                            <p:strVal val="#ppt_x"/>
                                          </p:val>
                                        </p:tav>
                                      </p:tavLst>
                                    </p:anim>
                                    <p:anim calcmode="lin" valueType="num">
                                      <p:cBhvr>
                                        <p:cTn id="40" dur="1000" fill="hold"/>
                                        <p:tgtEl>
                                          <p:spTgt spid="11">
                                            <p:txEl>
                                              <p:pRg st="6" end="6"/>
                                            </p:txEl>
                                          </p:spTgt>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11">
                                            <p:txEl>
                                              <p:pRg st="7" end="7"/>
                                            </p:txEl>
                                          </p:spTgt>
                                        </p:tgtEl>
                                        <p:attrNameLst>
                                          <p:attrName>style.visibility</p:attrName>
                                        </p:attrNameLst>
                                      </p:cBhvr>
                                      <p:to>
                                        <p:strVal val="visible"/>
                                      </p:to>
                                    </p:set>
                                    <p:animEffect transition="in" filter="fade">
                                      <p:cBhvr>
                                        <p:cTn id="43" dur="1000"/>
                                        <p:tgtEl>
                                          <p:spTgt spid="11">
                                            <p:txEl>
                                              <p:pRg st="7" end="7"/>
                                            </p:txEl>
                                          </p:spTgt>
                                        </p:tgtEl>
                                      </p:cBhvr>
                                    </p:animEffect>
                                    <p:anim calcmode="lin" valueType="num">
                                      <p:cBhvr>
                                        <p:cTn id="44" dur="1000" fill="hold"/>
                                        <p:tgtEl>
                                          <p:spTgt spid="11">
                                            <p:txEl>
                                              <p:pRg st="7" end="7"/>
                                            </p:txEl>
                                          </p:spTgt>
                                        </p:tgtEl>
                                        <p:attrNameLst>
                                          <p:attrName>ppt_x</p:attrName>
                                        </p:attrNameLst>
                                      </p:cBhvr>
                                      <p:tavLst>
                                        <p:tav tm="0">
                                          <p:val>
                                            <p:strVal val="#ppt_x"/>
                                          </p:val>
                                        </p:tav>
                                        <p:tav tm="100000">
                                          <p:val>
                                            <p:strVal val="#ppt_x"/>
                                          </p:val>
                                        </p:tav>
                                      </p:tavLst>
                                    </p:anim>
                                    <p:anim calcmode="lin" valueType="num">
                                      <p:cBhvr>
                                        <p:cTn id="45" dur="1000" fill="hold"/>
                                        <p:tgtEl>
                                          <p:spTgt spid="11">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11">
                                            <p:txEl>
                                              <p:pRg st="8" end="8"/>
                                            </p:txEl>
                                          </p:spTgt>
                                        </p:tgtEl>
                                        <p:attrNameLst>
                                          <p:attrName>style.visibility</p:attrName>
                                        </p:attrNameLst>
                                      </p:cBhvr>
                                      <p:to>
                                        <p:strVal val="visible"/>
                                      </p:to>
                                    </p:set>
                                    <p:animEffect transition="in" filter="fade">
                                      <p:cBhvr>
                                        <p:cTn id="50" dur="1000"/>
                                        <p:tgtEl>
                                          <p:spTgt spid="11">
                                            <p:txEl>
                                              <p:pRg st="8" end="8"/>
                                            </p:txEl>
                                          </p:spTgt>
                                        </p:tgtEl>
                                      </p:cBhvr>
                                    </p:animEffect>
                                    <p:anim calcmode="lin" valueType="num">
                                      <p:cBhvr>
                                        <p:cTn id="51" dur="1000" fill="hold"/>
                                        <p:tgtEl>
                                          <p:spTgt spid="11">
                                            <p:txEl>
                                              <p:pRg st="8" end="8"/>
                                            </p:txEl>
                                          </p:spTgt>
                                        </p:tgtEl>
                                        <p:attrNameLst>
                                          <p:attrName>ppt_x</p:attrName>
                                        </p:attrNameLst>
                                      </p:cBhvr>
                                      <p:tavLst>
                                        <p:tav tm="0">
                                          <p:val>
                                            <p:strVal val="#ppt_x"/>
                                          </p:val>
                                        </p:tav>
                                        <p:tav tm="100000">
                                          <p:val>
                                            <p:strVal val="#ppt_x"/>
                                          </p:val>
                                        </p:tav>
                                      </p:tavLst>
                                    </p:anim>
                                    <p:anim calcmode="lin" valueType="num">
                                      <p:cBhvr>
                                        <p:cTn id="52" dur="1000" fill="hold"/>
                                        <p:tgtEl>
                                          <p:spTgt spid="11">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EE0C1889-E326-4162-87F3-1B5298ADE89D}"/>
              </a:ext>
            </a:extLst>
          </p:cNvPr>
          <p:cNvSpPr txBox="1">
            <a:spLocks/>
          </p:cNvSpPr>
          <p:nvPr/>
        </p:nvSpPr>
        <p:spPr>
          <a:xfrm>
            <a:off x="838199" y="1253331"/>
            <a:ext cx="10515600" cy="43513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r>
              <a:rPr lang="en-US" sz="2900" b="1" dirty="0">
                <a:solidFill>
                  <a:srgbClr val="009BD2"/>
                </a:solidFill>
              </a:rPr>
              <a:t>Functional requirements:</a:t>
            </a:r>
            <a:r>
              <a:rPr lang="en-US" sz="3200" b="1" dirty="0">
                <a:solidFill>
                  <a:srgbClr val="009BD2"/>
                </a:solidFill>
              </a:rPr>
              <a:t> </a:t>
            </a:r>
            <a:r>
              <a:rPr lang="en-US" sz="2800" i="1" dirty="0">
                <a:solidFill>
                  <a:srgbClr val="009BD2"/>
                </a:solidFill>
              </a:rPr>
              <a:t>(cont.)</a:t>
            </a:r>
            <a:endParaRPr lang="en-US" sz="2800" i="1" dirty="0">
              <a:solidFill>
                <a:srgbClr val="FF0000"/>
              </a:solidFill>
            </a:endParaRPr>
          </a:p>
          <a:p>
            <a:pPr marL="342900" lvl="0" indent="-342900" algn="l">
              <a:buFont typeface="Arial" panose="020B0604020202020204" pitchFamily="34" charset="0"/>
              <a:buChar char="•"/>
            </a:pPr>
            <a:r>
              <a:rPr lang="en-US" sz="2500" dirty="0">
                <a:solidFill>
                  <a:srgbClr val="FF0000"/>
                </a:solidFill>
              </a:rPr>
              <a:t>Patient card </a:t>
            </a:r>
            <a:r>
              <a:rPr lang="en-US" sz="2500" dirty="0"/>
              <a:t>with an IQR code</a:t>
            </a:r>
            <a:endParaRPr lang="en-US" sz="2500" dirty="0">
              <a:solidFill>
                <a:srgbClr val="FF0000"/>
              </a:solidFill>
            </a:endParaRPr>
          </a:p>
          <a:p>
            <a:pPr lvl="1" algn="l"/>
            <a:r>
              <a:rPr lang="en-US" sz="2200" dirty="0"/>
              <a:t>Used to give doctors and pharmacists the access to his medical history</a:t>
            </a:r>
            <a:endParaRPr lang="en-US" sz="2800" dirty="0"/>
          </a:p>
          <a:p>
            <a:pPr marL="342900" lvl="0" indent="-342900" algn="l">
              <a:buFont typeface="Arial" panose="020B0604020202020204" pitchFamily="34" charset="0"/>
              <a:buChar char="•"/>
            </a:pPr>
            <a:r>
              <a:rPr lang="en-US" sz="2500" dirty="0"/>
              <a:t>Search for medical service (e.g. ICU, clinic, … ), various </a:t>
            </a:r>
            <a:r>
              <a:rPr lang="en-US" sz="2500" dirty="0">
                <a:solidFill>
                  <a:srgbClr val="FF0000"/>
                </a:solidFill>
              </a:rPr>
              <a:t>search criteria</a:t>
            </a:r>
          </a:p>
          <a:p>
            <a:pPr lvl="1" algn="l"/>
            <a:r>
              <a:rPr lang="en-US" sz="2200" dirty="0"/>
              <a:t>Search by distance, cost, popularity or rating</a:t>
            </a:r>
          </a:p>
          <a:p>
            <a:pPr marL="342900" indent="-342900" algn="l">
              <a:buFont typeface="Arial" panose="020B0604020202020204" pitchFamily="34" charset="0"/>
              <a:buChar char="•"/>
            </a:pPr>
            <a:r>
              <a:rPr lang="en-US" sz="2500" dirty="0"/>
              <a:t>Send an emergency signal (</a:t>
            </a:r>
            <a:r>
              <a:rPr lang="en-US" sz="2500" dirty="0">
                <a:solidFill>
                  <a:srgbClr val="FF0000"/>
                </a:solidFill>
              </a:rPr>
              <a:t>SOS</a:t>
            </a:r>
            <a:r>
              <a:rPr lang="en-US" sz="2500" dirty="0"/>
              <a:t>) to hospitals, family and friends</a:t>
            </a:r>
          </a:p>
          <a:p>
            <a:pPr marL="342900" indent="-342900" algn="l">
              <a:buFont typeface="Arial" panose="020B0604020202020204" pitchFamily="34" charset="0"/>
              <a:buChar char="•"/>
            </a:pPr>
            <a:r>
              <a:rPr lang="en-US" sz="2500" dirty="0"/>
              <a:t>Search for </a:t>
            </a:r>
            <a:r>
              <a:rPr lang="en-US" sz="2500" dirty="0">
                <a:solidFill>
                  <a:srgbClr val="FF0000"/>
                </a:solidFill>
              </a:rPr>
              <a:t>drugs</a:t>
            </a:r>
          </a:p>
        </p:txBody>
      </p:sp>
      <p:sp>
        <p:nvSpPr>
          <p:cNvPr id="8" name="Oval 7">
            <a:extLst>
              <a:ext uri="{FF2B5EF4-FFF2-40B4-BE49-F238E27FC236}">
                <a16:creationId xmlns:a16="http://schemas.microsoft.com/office/drawing/2014/main" id="{ADEB7C6A-ADD9-4FAD-B120-CAA30DDC87C1}"/>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3">
            <a:extLst>
              <a:ext uri="{FF2B5EF4-FFF2-40B4-BE49-F238E27FC236}">
                <a16:creationId xmlns:a16="http://schemas.microsoft.com/office/drawing/2014/main" id="{4E48E07E-E29C-4542-AB34-69B91FFA9163}"/>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14</a:t>
            </a:fld>
            <a:endParaRPr lang="en-US" sz="2000" b="1" dirty="0">
              <a:solidFill>
                <a:srgbClr val="002060"/>
              </a:solidFill>
            </a:endParaRPr>
          </a:p>
        </p:txBody>
      </p:sp>
      <p:sp>
        <p:nvSpPr>
          <p:cNvPr id="10" name="Title 1">
            <a:extLst>
              <a:ext uri="{FF2B5EF4-FFF2-40B4-BE49-F238E27FC236}">
                <a16:creationId xmlns:a16="http://schemas.microsoft.com/office/drawing/2014/main" id="{D43D8D88-2D37-443C-9887-B0C7715F9C7C}"/>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analysis and design </a:t>
            </a:r>
            <a:r>
              <a:rPr lang="en-US" sz="3200" i="1" dirty="0">
                <a:solidFill>
                  <a:srgbClr val="002060"/>
                </a:solidFill>
                <a:latin typeface="+mn-lt"/>
              </a:rPr>
              <a:t>(cont.)</a:t>
            </a:r>
            <a:endParaRPr lang="en-US" sz="3200" b="1" i="1" dirty="0">
              <a:solidFill>
                <a:srgbClr val="002060"/>
              </a:solidFill>
              <a:latin typeface="+mn-lt"/>
            </a:endParaRPr>
          </a:p>
        </p:txBody>
      </p:sp>
    </p:spTree>
    <p:extLst>
      <p:ext uri="{BB962C8B-B14F-4D97-AF65-F5344CB8AC3E}">
        <p14:creationId xmlns:p14="http://schemas.microsoft.com/office/powerpoint/2010/main" val="397653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fade">
                                      <p:cBhvr>
                                        <p:cTn id="7" dur="1000"/>
                                        <p:tgtEl>
                                          <p:spTgt spid="11">
                                            <p:txEl>
                                              <p:pRg st="1" end="1"/>
                                            </p:txEl>
                                          </p:spTgt>
                                        </p:tgtEl>
                                      </p:cBhvr>
                                    </p:animEffect>
                                    <p:anim calcmode="lin" valueType="num">
                                      <p:cBhvr>
                                        <p:cTn id="8"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
                                            <p:txEl>
                                              <p:pRg st="2" end="2"/>
                                            </p:txEl>
                                          </p:spTgt>
                                        </p:tgtEl>
                                        <p:attrNameLst>
                                          <p:attrName>style.visibility</p:attrName>
                                        </p:attrNameLst>
                                      </p:cBhvr>
                                      <p:to>
                                        <p:strVal val="visible"/>
                                      </p:to>
                                    </p:set>
                                    <p:animEffect transition="in" filter="fade">
                                      <p:cBhvr>
                                        <p:cTn id="12" dur="1000"/>
                                        <p:tgtEl>
                                          <p:spTgt spid="11">
                                            <p:txEl>
                                              <p:pRg st="2" end="2"/>
                                            </p:txEl>
                                          </p:spTgt>
                                        </p:tgtEl>
                                      </p:cBhvr>
                                    </p:animEffect>
                                    <p:anim calcmode="lin" valueType="num">
                                      <p:cBhvr>
                                        <p:cTn id="13"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animEffect transition="in" filter="fade">
                                      <p:cBhvr>
                                        <p:cTn id="19" dur="1000"/>
                                        <p:tgtEl>
                                          <p:spTgt spid="11">
                                            <p:txEl>
                                              <p:pRg st="3" end="3"/>
                                            </p:txEl>
                                          </p:spTgt>
                                        </p:tgtEl>
                                      </p:cBhvr>
                                    </p:animEffect>
                                    <p:anim calcmode="lin" valueType="num">
                                      <p:cBhvr>
                                        <p:cTn id="20"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11">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1">
                                            <p:txEl>
                                              <p:pRg st="4" end="4"/>
                                            </p:txEl>
                                          </p:spTgt>
                                        </p:tgtEl>
                                        <p:attrNameLst>
                                          <p:attrName>style.visibility</p:attrName>
                                        </p:attrNameLst>
                                      </p:cBhvr>
                                      <p:to>
                                        <p:strVal val="visible"/>
                                      </p:to>
                                    </p:set>
                                    <p:animEffect transition="in" filter="fade">
                                      <p:cBhvr>
                                        <p:cTn id="24" dur="1000"/>
                                        <p:tgtEl>
                                          <p:spTgt spid="11">
                                            <p:txEl>
                                              <p:pRg st="4" end="4"/>
                                            </p:txEl>
                                          </p:spTgt>
                                        </p:tgtEl>
                                      </p:cBhvr>
                                    </p:animEffect>
                                    <p:anim calcmode="lin" valueType="num">
                                      <p:cBhvr>
                                        <p:cTn id="25" dur="10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1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11">
                                            <p:txEl>
                                              <p:pRg st="5" end="5"/>
                                            </p:txEl>
                                          </p:spTgt>
                                        </p:tgtEl>
                                        <p:attrNameLst>
                                          <p:attrName>style.visibility</p:attrName>
                                        </p:attrNameLst>
                                      </p:cBhvr>
                                      <p:to>
                                        <p:strVal val="visible"/>
                                      </p:to>
                                    </p:set>
                                    <p:animEffect transition="in" filter="fade">
                                      <p:cBhvr>
                                        <p:cTn id="31" dur="1000"/>
                                        <p:tgtEl>
                                          <p:spTgt spid="11">
                                            <p:txEl>
                                              <p:pRg st="5" end="5"/>
                                            </p:txEl>
                                          </p:spTgt>
                                        </p:tgtEl>
                                      </p:cBhvr>
                                    </p:animEffect>
                                    <p:anim calcmode="lin" valueType="num">
                                      <p:cBhvr>
                                        <p:cTn id="32" dur="1000" fill="hold"/>
                                        <p:tgtEl>
                                          <p:spTgt spid="11">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1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11">
                                            <p:txEl>
                                              <p:pRg st="6" end="6"/>
                                            </p:txEl>
                                          </p:spTgt>
                                        </p:tgtEl>
                                        <p:attrNameLst>
                                          <p:attrName>style.visibility</p:attrName>
                                        </p:attrNameLst>
                                      </p:cBhvr>
                                      <p:to>
                                        <p:strVal val="visible"/>
                                      </p:to>
                                    </p:set>
                                    <p:animEffect transition="in" filter="fade">
                                      <p:cBhvr>
                                        <p:cTn id="38" dur="1000"/>
                                        <p:tgtEl>
                                          <p:spTgt spid="11">
                                            <p:txEl>
                                              <p:pRg st="6" end="6"/>
                                            </p:txEl>
                                          </p:spTgt>
                                        </p:tgtEl>
                                      </p:cBhvr>
                                    </p:animEffect>
                                    <p:anim calcmode="lin" valueType="num">
                                      <p:cBhvr>
                                        <p:cTn id="39" dur="1000" fill="hold"/>
                                        <p:tgtEl>
                                          <p:spTgt spid="11">
                                            <p:txEl>
                                              <p:pRg st="6" end="6"/>
                                            </p:txEl>
                                          </p:spTgt>
                                        </p:tgtEl>
                                        <p:attrNameLst>
                                          <p:attrName>ppt_x</p:attrName>
                                        </p:attrNameLst>
                                      </p:cBhvr>
                                      <p:tavLst>
                                        <p:tav tm="0">
                                          <p:val>
                                            <p:strVal val="#ppt_x"/>
                                          </p:val>
                                        </p:tav>
                                        <p:tav tm="100000">
                                          <p:val>
                                            <p:strVal val="#ppt_x"/>
                                          </p:val>
                                        </p:tav>
                                      </p:tavLst>
                                    </p:anim>
                                    <p:anim calcmode="lin" valueType="num">
                                      <p:cBhvr>
                                        <p:cTn id="40" dur="1000" fill="hold"/>
                                        <p:tgtEl>
                                          <p:spTgt spid="11">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5E051209-7DFF-4499-B355-39E18642200B}"/>
              </a:ext>
            </a:extLst>
          </p:cNvPr>
          <p:cNvSpPr txBox="1">
            <a:spLocks/>
          </p:cNvSpPr>
          <p:nvPr/>
        </p:nvSpPr>
        <p:spPr>
          <a:xfrm>
            <a:off x="838199" y="1253331"/>
            <a:ext cx="10515600" cy="43513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r>
              <a:rPr lang="en-US" sz="2900" b="1" dirty="0">
                <a:solidFill>
                  <a:srgbClr val="009BD2"/>
                </a:solidFill>
              </a:rPr>
              <a:t>Non-functional requirements:</a:t>
            </a:r>
            <a:endParaRPr lang="en-US" sz="2900" b="1" dirty="0">
              <a:solidFill>
                <a:schemeClr val="accent6">
                  <a:lumMod val="75000"/>
                </a:schemeClr>
              </a:solidFill>
            </a:endParaRPr>
          </a:p>
          <a:p>
            <a:pPr lvl="0" algn="l"/>
            <a:r>
              <a:rPr lang="en-US" sz="2500" b="1" dirty="0">
                <a:solidFill>
                  <a:schemeClr val="accent6">
                    <a:lumMod val="75000"/>
                  </a:schemeClr>
                </a:solidFill>
              </a:rPr>
              <a:t>Usability:</a:t>
            </a:r>
          </a:p>
          <a:p>
            <a:pPr lvl="0" algn="l"/>
            <a:r>
              <a:rPr lang="en-US" sz="2500" dirty="0"/>
              <a:t>Minimal </a:t>
            </a:r>
            <a:r>
              <a:rPr lang="en-US" sz="2500" dirty="0">
                <a:solidFill>
                  <a:srgbClr val="FF0000"/>
                </a:solidFill>
              </a:rPr>
              <a:t>textual input</a:t>
            </a:r>
            <a:r>
              <a:rPr lang="en-US" sz="2500" dirty="0"/>
              <a:t> and field auto-complete</a:t>
            </a:r>
          </a:p>
          <a:p>
            <a:pPr marL="800100" lvl="1" indent="-342900" algn="l">
              <a:buFont typeface="Arial" panose="020B0604020202020204" pitchFamily="34" charset="0"/>
              <a:buChar char="•"/>
            </a:pPr>
            <a:r>
              <a:rPr lang="en-US" sz="2200" dirty="0"/>
              <a:t>time picker input for schedules</a:t>
            </a:r>
          </a:p>
          <a:p>
            <a:pPr marL="800100" lvl="1" indent="-342900" algn="l">
              <a:buFont typeface="Arial" panose="020B0604020202020204" pitchFamily="34" charset="0"/>
              <a:buChar char="•"/>
            </a:pPr>
            <a:r>
              <a:rPr lang="en-US" sz="2200" dirty="0"/>
              <a:t>Auto-complete medicine name, disease, symptom, … etc.</a:t>
            </a:r>
            <a:endParaRPr lang="en-US" sz="600" b="1" dirty="0">
              <a:solidFill>
                <a:schemeClr val="accent6">
                  <a:lumMod val="75000"/>
                </a:schemeClr>
              </a:solidFill>
            </a:endParaRPr>
          </a:p>
          <a:p>
            <a:pPr algn="l"/>
            <a:r>
              <a:rPr lang="en-US" sz="2500" b="1" dirty="0">
                <a:solidFill>
                  <a:schemeClr val="accent6">
                    <a:lumMod val="75000"/>
                  </a:schemeClr>
                </a:solidFill>
              </a:rPr>
              <a:t>Reliability:</a:t>
            </a:r>
          </a:p>
          <a:p>
            <a:pPr marL="457200" indent="-457200" algn="l">
              <a:buFont typeface="Arial" panose="020B0604020202020204" pitchFamily="34" charset="0"/>
              <a:buChar char="•"/>
            </a:pPr>
            <a:r>
              <a:rPr lang="en-US" sz="2500" dirty="0"/>
              <a:t>Family </a:t>
            </a:r>
            <a:r>
              <a:rPr lang="en-US" sz="2500" dirty="0">
                <a:solidFill>
                  <a:srgbClr val="FF0000"/>
                </a:solidFill>
              </a:rPr>
              <a:t>tree validation</a:t>
            </a:r>
          </a:p>
          <a:p>
            <a:pPr marL="457200" indent="-457200" algn="l">
              <a:buFont typeface="Arial" panose="020B0604020202020204" pitchFamily="34" charset="0"/>
              <a:buChar char="•"/>
            </a:pPr>
            <a:r>
              <a:rPr lang="en-US" sz="2500" dirty="0"/>
              <a:t>A</a:t>
            </a:r>
            <a:r>
              <a:rPr lang="en-US" sz="2500" dirty="0">
                <a:solidFill>
                  <a:srgbClr val="FF0000"/>
                </a:solidFill>
              </a:rPr>
              <a:t> reminder</a:t>
            </a:r>
            <a:r>
              <a:rPr lang="en-US" sz="2500" dirty="0"/>
              <a:t> for updating number of </a:t>
            </a:r>
            <a:r>
              <a:rPr lang="en-US" sz="2500" dirty="0">
                <a:solidFill>
                  <a:srgbClr val="FF0000"/>
                </a:solidFill>
              </a:rPr>
              <a:t>available rooms</a:t>
            </a:r>
            <a:r>
              <a:rPr lang="en-US" sz="2500" dirty="0"/>
              <a:t> in care units</a:t>
            </a:r>
          </a:p>
          <a:p>
            <a:pPr marL="457200" indent="-457200" algn="l">
              <a:buFont typeface="Arial" panose="020B0604020202020204" pitchFamily="34" charset="0"/>
              <a:buChar char="•"/>
            </a:pPr>
            <a:r>
              <a:rPr lang="en-US" sz="2500" dirty="0"/>
              <a:t>field auto-complete</a:t>
            </a:r>
            <a:r>
              <a:rPr lang="en-US" sz="2500" dirty="0">
                <a:solidFill>
                  <a:srgbClr val="FF0000"/>
                </a:solidFill>
              </a:rPr>
              <a:t> </a:t>
            </a:r>
            <a:r>
              <a:rPr lang="en-US" sz="2500" dirty="0"/>
              <a:t>to avoid </a:t>
            </a:r>
            <a:r>
              <a:rPr lang="en-US" sz="2500" dirty="0">
                <a:solidFill>
                  <a:srgbClr val="FF0000"/>
                </a:solidFill>
              </a:rPr>
              <a:t>typos</a:t>
            </a:r>
          </a:p>
        </p:txBody>
      </p:sp>
      <p:sp>
        <p:nvSpPr>
          <p:cNvPr id="8" name="Oval 7">
            <a:extLst>
              <a:ext uri="{FF2B5EF4-FFF2-40B4-BE49-F238E27FC236}">
                <a16:creationId xmlns:a16="http://schemas.microsoft.com/office/drawing/2014/main" id="{07256BB1-86EB-4EC7-AA5F-C9B95AEC5809}"/>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3">
            <a:extLst>
              <a:ext uri="{FF2B5EF4-FFF2-40B4-BE49-F238E27FC236}">
                <a16:creationId xmlns:a16="http://schemas.microsoft.com/office/drawing/2014/main" id="{143D66E0-E103-432E-9831-FA6B0BA1E81E}"/>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15</a:t>
            </a:fld>
            <a:endParaRPr lang="en-US" sz="2000" b="1" dirty="0">
              <a:solidFill>
                <a:srgbClr val="002060"/>
              </a:solidFill>
            </a:endParaRPr>
          </a:p>
        </p:txBody>
      </p:sp>
      <p:sp>
        <p:nvSpPr>
          <p:cNvPr id="12" name="Title 1">
            <a:extLst>
              <a:ext uri="{FF2B5EF4-FFF2-40B4-BE49-F238E27FC236}">
                <a16:creationId xmlns:a16="http://schemas.microsoft.com/office/drawing/2014/main" id="{EFD271AE-814A-4983-A437-042191A2ABF9}"/>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analysis and design </a:t>
            </a:r>
            <a:r>
              <a:rPr lang="en-US" sz="3200" i="1" dirty="0">
                <a:solidFill>
                  <a:srgbClr val="002060"/>
                </a:solidFill>
                <a:latin typeface="+mn-lt"/>
              </a:rPr>
              <a:t>(cont.)</a:t>
            </a:r>
            <a:endParaRPr lang="en-US" sz="3200" b="1" i="1" dirty="0">
              <a:solidFill>
                <a:srgbClr val="002060"/>
              </a:solidFill>
              <a:latin typeface="+mn-lt"/>
            </a:endParaRPr>
          </a:p>
        </p:txBody>
      </p:sp>
    </p:spTree>
    <p:extLst>
      <p:ext uri="{BB962C8B-B14F-4D97-AF65-F5344CB8AC3E}">
        <p14:creationId xmlns:p14="http://schemas.microsoft.com/office/powerpoint/2010/main" val="3815871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1000"/>
                                        <p:tgtEl>
                                          <p:spTgt spid="10">
                                            <p:txEl>
                                              <p:pRg st="1" end="1"/>
                                            </p:txEl>
                                          </p:spTgt>
                                        </p:tgtEl>
                                      </p:cBhvr>
                                    </p:animEffect>
                                    <p:anim calcmode="lin" valueType="num">
                                      <p:cBhvr>
                                        <p:cTn id="8"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
                                            <p:txEl>
                                              <p:pRg st="2" end="2"/>
                                            </p:txEl>
                                          </p:spTgt>
                                        </p:tgtEl>
                                        <p:attrNameLst>
                                          <p:attrName>style.visibility</p:attrName>
                                        </p:attrNameLst>
                                      </p:cBhvr>
                                      <p:to>
                                        <p:strVal val="visible"/>
                                      </p:to>
                                    </p:set>
                                    <p:animEffect transition="in" filter="fade">
                                      <p:cBhvr>
                                        <p:cTn id="12" dur="1000"/>
                                        <p:tgtEl>
                                          <p:spTgt spid="10">
                                            <p:txEl>
                                              <p:pRg st="2" end="2"/>
                                            </p:txEl>
                                          </p:spTgt>
                                        </p:tgtEl>
                                      </p:cBhvr>
                                    </p:animEffect>
                                    <p:anim calcmode="lin" valueType="num">
                                      <p:cBhvr>
                                        <p:cTn id="13"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10">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
                                            <p:txEl>
                                              <p:pRg st="3" end="3"/>
                                            </p:txEl>
                                          </p:spTgt>
                                        </p:tgtEl>
                                        <p:attrNameLst>
                                          <p:attrName>style.visibility</p:attrName>
                                        </p:attrNameLst>
                                      </p:cBhvr>
                                      <p:to>
                                        <p:strVal val="visible"/>
                                      </p:to>
                                    </p:set>
                                    <p:animEffect transition="in" filter="fade">
                                      <p:cBhvr>
                                        <p:cTn id="17" dur="1000"/>
                                        <p:tgtEl>
                                          <p:spTgt spid="10">
                                            <p:txEl>
                                              <p:pRg st="3" end="3"/>
                                            </p:txEl>
                                          </p:spTgt>
                                        </p:tgtEl>
                                      </p:cBhvr>
                                    </p:animEffect>
                                    <p:anim calcmode="lin" valueType="num">
                                      <p:cBhvr>
                                        <p:cTn id="18"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10">
                                            <p:txEl>
                                              <p:pRg st="3" end="3"/>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0">
                                            <p:txEl>
                                              <p:pRg st="4" end="4"/>
                                            </p:txEl>
                                          </p:spTgt>
                                        </p:tgtEl>
                                        <p:attrNameLst>
                                          <p:attrName>style.visibility</p:attrName>
                                        </p:attrNameLst>
                                      </p:cBhvr>
                                      <p:to>
                                        <p:strVal val="visible"/>
                                      </p:to>
                                    </p:set>
                                    <p:animEffect transition="in" filter="fade">
                                      <p:cBhvr>
                                        <p:cTn id="22" dur="1000"/>
                                        <p:tgtEl>
                                          <p:spTgt spid="10">
                                            <p:txEl>
                                              <p:pRg st="4" end="4"/>
                                            </p:txEl>
                                          </p:spTgt>
                                        </p:tgtEl>
                                      </p:cBhvr>
                                    </p:animEffect>
                                    <p:anim calcmode="lin" valueType="num">
                                      <p:cBhvr>
                                        <p:cTn id="23" dur="10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24" dur="10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0">
                                            <p:txEl>
                                              <p:pRg st="5" end="5"/>
                                            </p:txEl>
                                          </p:spTgt>
                                        </p:tgtEl>
                                        <p:attrNameLst>
                                          <p:attrName>style.visibility</p:attrName>
                                        </p:attrNameLst>
                                      </p:cBhvr>
                                      <p:to>
                                        <p:strVal val="visible"/>
                                      </p:to>
                                    </p:set>
                                    <p:animEffect transition="in" filter="fade">
                                      <p:cBhvr>
                                        <p:cTn id="29" dur="1000"/>
                                        <p:tgtEl>
                                          <p:spTgt spid="10">
                                            <p:txEl>
                                              <p:pRg st="5" end="5"/>
                                            </p:txEl>
                                          </p:spTgt>
                                        </p:tgtEl>
                                      </p:cBhvr>
                                    </p:animEffect>
                                    <p:anim calcmode="lin" valueType="num">
                                      <p:cBhvr>
                                        <p:cTn id="30" dur="1000" fill="hold"/>
                                        <p:tgtEl>
                                          <p:spTgt spid="10">
                                            <p:txEl>
                                              <p:pRg st="5" end="5"/>
                                            </p:txEl>
                                          </p:spTgt>
                                        </p:tgtEl>
                                        <p:attrNameLst>
                                          <p:attrName>ppt_x</p:attrName>
                                        </p:attrNameLst>
                                      </p:cBhvr>
                                      <p:tavLst>
                                        <p:tav tm="0">
                                          <p:val>
                                            <p:strVal val="#ppt_x"/>
                                          </p:val>
                                        </p:tav>
                                        <p:tav tm="100000">
                                          <p:val>
                                            <p:strVal val="#ppt_x"/>
                                          </p:val>
                                        </p:tav>
                                      </p:tavLst>
                                    </p:anim>
                                    <p:anim calcmode="lin" valueType="num">
                                      <p:cBhvr>
                                        <p:cTn id="31" dur="1000" fill="hold"/>
                                        <p:tgtEl>
                                          <p:spTgt spid="10">
                                            <p:txEl>
                                              <p:pRg st="5" end="5"/>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0">
                                            <p:txEl>
                                              <p:pRg st="6" end="6"/>
                                            </p:txEl>
                                          </p:spTgt>
                                        </p:tgtEl>
                                        <p:attrNameLst>
                                          <p:attrName>style.visibility</p:attrName>
                                        </p:attrNameLst>
                                      </p:cBhvr>
                                      <p:to>
                                        <p:strVal val="visible"/>
                                      </p:to>
                                    </p:set>
                                    <p:animEffect transition="in" filter="fade">
                                      <p:cBhvr>
                                        <p:cTn id="34" dur="1000"/>
                                        <p:tgtEl>
                                          <p:spTgt spid="10">
                                            <p:txEl>
                                              <p:pRg st="6" end="6"/>
                                            </p:txEl>
                                          </p:spTgt>
                                        </p:tgtEl>
                                      </p:cBhvr>
                                    </p:animEffect>
                                    <p:anim calcmode="lin" valueType="num">
                                      <p:cBhvr>
                                        <p:cTn id="35" dur="1000" fill="hold"/>
                                        <p:tgtEl>
                                          <p:spTgt spid="10">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10">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0">
                                            <p:txEl>
                                              <p:pRg st="7" end="7"/>
                                            </p:txEl>
                                          </p:spTgt>
                                        </p:tgtEl>
                                        <p:attrNameLst>
                                          <p:attrName>style.visibility</p:attrName>
                                        </p:attrNameLst>
                                      </p:cBhvr>
                                      <p:to>
                                        <p:strVal val="visible"/>
                                      </p:to>
                                    </p:set>
                                    <p:animEffect transition="in" filter="fade">
                                      <p:cBhvr>
                                        <p:cTn id="41" dur="1000"/>
                                        <p:tgtEl>
                                          <p:spTgt spid="10">
                                            <p:txEl>
                                              <p:pRg st="7" end="7"/>
                                            </p:txEl>
                                          </p:spTgt>
                                        </p:tgtEl>
                                      </p:cBhvr>
                                    </p:animEffect>
                                    <p:anim calcmode="lin" valueType="num">
                                      <p:cBhvr>
                                        <p:cTn id="42" dur="1000" fill="hold"/>
                                        <p:tgtEl>
                                          <p:spTgt spid="10">
                                            <p:txEl>
                                              <p:pRg st="7" end="7"/>
                                            </p:txEl>
                                          </p:spTgt>
                                        </p:tgtEl>
                                        <p:attrNameLst>
                                          <p:attrName>ppt_x</p:attrName>
                                        </p:attrNameLst>
                                      </p:cBhvr>
                                      <p:tavLst>
                                        <p:tav tm="0">
                                          <p:val>
                                            <p:strVal val="#ppt_x"/>
                                          </p:val>
                                        </p:tav>
                                        <p:tav tm="100000">
                                          <p:val>
                                            <p:strVal val="#ppt_x"/>
                                          </p:val>
                                        </p:tav>
                                      </p:tavLst>
                                    </p:anim>
                                    <p:anim calcmode="lin" valueType="num">
                                      <p:cBhvr>
                                        <p:cTn id="43" dur="1000" fill="hold"/>
                                        <p:tgtEl>
                                          <p:spTgt spid="10">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10">
                                            <p:txEl>
                                              <p:pRg st="8" end="8"/>
                                            </p:txEl>
                                          </p:spTgt>
                                        </p:tgtEl>
                                        <p:attrNameLst>
                                          <p:attrName>style.visibility</p:attrName>
                                        </p:attrNameLst>
                                      </p:cBhvr>
                                      <p:to>
                                        <p:strVal val="visible"/>
                                      </p:to>
                                    </p:set>
                                    <p:animEffect transition="in" filter="fade">
                                      <p:cBhvr>
                                        <p:cTn id="48" dur="1000"/>
                                        <p:tgtEl>
                                          <p:spTgt spid="10">
                                            <p:txEl>
                                              <p:pRg st="8" end="8"/>
                                            </p:txEl>
                                          </p:spTgt>
                                        </p:tgtEl>
                                      </p:cBhvr>
                                    </p:animEffect>
                                    <p:anim calcmode="lin" valueType="num">
                                      <p:cBhvr>
                                        <p:cTn id="49" dur="1000" fill="hold"/>
                                        <p:tgtEl>
                                          <p:spTgt spid="10">
                                            <p:txEl>
                                              <p:pRg st="8" end="8"/>
                                            </p:txEl>
                                          </p:spTgt>
                                        </p:tgtEl>
                                        <p:attrNameLst>
                                          <p:attrName>ppt_x</p:attrName>
                                        </p:attrNameLst>
                                      </p:cBhvr>
                                      <p:tavLst>
                                        <p:tav tm="0">
                                          <p:val>
                                            <p:strVal val="#ppt_x"/>
                                          </p:val>
                                        </p:tav>
                                        <p:tav tm="100000">
                                          <p:val>
                                            <p:strVal val="#ppt_x"/>
                                          </p:val>
                                        </p:tav>
                                      </p:tavLst>
                                    </p:anim>
                                    <p:anim calcmode="lin" valueType="num">
                                      <p:cBhvr>
                                        <p:cTn id="50" dur="1000" fill="hold"/>
                                        <p:tgtEl>
                                          <p:spTgt spid="10">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5E051209-7DFF-4499-B355-39E18642200B}"/>
              </a:ext>
            </a:extLst>
          </p:cNvPr>
          <p:cNvSpPr txBox="1">
            <a:spLocks/>
          </p:cNvSpPr>
          <p:nvPr/>
        </p:nvSpPr>
        <p:spPr>
          <a:xfrm>
            <a:off x="838199" y="1253331"/>
            <a:ext cx="10515600" cy="43513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r>
              <a:rPr lang="en-US" sz="2900" b="1" dirty="0">
                <a:solidFill>
                  <a:srgbClr val="009BD2"/>
                </a:solidFill>
              </a:rPr>
              <a:t>Non-functional requirements:</a:t>
            </a:r>
            <a:r>
              <a:rPr lang="en-US" sz="2800" dirty="0">
                <a:solidFill>
                  <a:srgbClr val="009BD2"/>
                </a:solidFill>
              </a:rPr>
              <a:t> </a:t>
            </a:r>
            <a:r>
              <a:rPr lang="en-US" sz="2800" i="1" dirty="0">
                <a:solidFill>
                  <a:srgbClr val="009BD2"/>
                </a:solidFill>
              </a:rPr>
              <a:t>(cont.)</a:t>
            </a:r>
            <a:endParaRPr lang="en-US" sz="600" i="1" dirty="0">
              <a:solidFill>
                <a:schemeClr val="accent6">
                  <a:lumMod val="75000"/>
                </a:schemeClr>
              </a:solidFill>
            </a:endParaRPr>
          </a:p>
          <a:p>
            <a:pPr algn="l"/>
            <a:r>
              <a:rPr lang="en-US" sz="2500" b="1" dirty="0">
                <a:solidFill>
                  <a:schemeClr val="accent6">
                    <a:lumMod val="75000"/>
                  </a:schemeClr>
                </a:solidFill>
              </a:rPr>
              <a:t>Security:</a:t>
            </a:r>
          </a:p>
          <a:p>
            <a:pPr marL="457200" indent="-457200" algn="l">
              <a:buFont typeface="Arial" panose="020B0604020202020204" pitchFamily="34" charset="0"/>
              <a:buChar char="•"/>
            </a:pPr>
            <a:r>
              <a:rPr lang="en-US" sz="2500" dirty="0"/>
              <a:t>Username and password required for </a:t>
            </a:r>
            <a:r>
              <a:rPr lang="en-US" sz="2500" dirty="0">
                <a:solidFill>
                  <a:srgbClr val="FF0000"/>
                </a:solidFill>
              </a:rPr>
              <a:t>authentication</a:t>
            </a:r>
          </a:p>
          <a:p>
            <a:pPr marL="457200" indent="-457200" algn="l">
              <a:buFont typeface="Arial" panose="020B0604020202020204" pitchFamily="34" charset="0"/>
              <a:buChar char="•"/>
            </a:pPr>
            <a:r>
              <a:rPr lang="en-US" sz="2500" dirty="0"/>
              <a:t>An </a:t>
            </a:r>
            <a:r>
              <a:rPr lang="en-US" sz="2500" dirty="0">
                <a:solidFill>
                  <a:srgbClr val="FF0000"/>
                </a:solidFill>
              </a:rPr>
              <a:t>IQR code </a:t>
            </a:r>
            <a:r>
              <a:rPr lang="en-US" sz="2500" dirty="0"/>
              <a:t>on patient card, needed for first-time access by doctors</a:t>
            </a:r>
          </a:p>
          <a:p>
            <a:pPr marL="457200" indent="-457200" algn="l">
              <a:buFont typeface="Arial" panose="020B0604020202020204" pitchFamily="34" charset="0"/>
              <a:buChar char="•"/>
            </a:pPr>
            <a:r>
              <a:rPr lang="en-US" sz="2500" dirty="0"/>
              <a:t>Medical history </a:t>
            </a:r>
            <a:r>
              <a:rPr lang="en-US" sz="2500" dirty="0">
                <a:solidFill>
                  <a:srgbClr val="FF0000"/>
                </a:solidFill>
              </a:rPr>
              <a:t>privacy</a:t>
            </a:r>
          </a:p>
          <a:p>
            <a:pPr marL="914400" lvl="1" indent="-457200" algn="l">
              <a:buFont typeface="Arial" panose="020B0604020202020204" pitchFamily="34" charset="0"/>
              <a:buChar char="•"/>
            </a:pPr>
            <a:r>
              <a:rPr lang="en-US" sz="2200" dirty="0"/>
              <a:t>Medical history is only shared between the doctor and the patient</a:t>
            </a:r>
          </a:p>
          <a:p>
            <a:pPr marL="914400" lvl="1" indent="-457200" algn="l">
              <a:buFont typeface="Arial" panose="020B0604020202020204" pitchFamily="34" charset="0"/>
              <a:buChar char="•"/>
            </a:pPr>
            <a:r>
              <a:rPr lang="en-US" sz="2200" dirty="0"/>
              <a:t>Pharmacists can only see required medicines</a:t>
            </a:r>
            <a:endParaRPr lang="en-US" sz="600" dirty="0">
              <a:solidFill>
                <a:srgbClr val="FF0000"/>
              </a:solidFill>
            </a:endParaRPr>
          </a:p>
          <a:p>
            <a:pPr algn="l"/>
            <a:r>
              <a:rPr lang="en-US" sz="2500" b="1" dirty="0">
                <a:solidFill>
                  <a:schemeClr val="accent6">
                    <a:lumMod val="75000"/>
                  </a:schemeClr>
                </a:solidFill>
              </a:rPr>
              <a:t>Cost:</a:t>
            </a:r>
          </a:p>
          <a:p>
            <a:pPr algn="l"/>
            <a:r>
              <a:rPr lang="en-US" sz="2500" dirty="0">
                <a:solidFill>
                  <a:srgbClr val="FF0000"/>
                </a:solidFill>
              </a:rPr>
              <a:t>Free</a:t>
            </a:r>
            <a:r>
              <a:rPr lang="en-US" sz="2500" dirty="0"/>
              <a:t> fully-featured services</a:t>
            </a:r>
          </a:p>
        </p:txBody>
      </p:sp>
      <p:sp>
        <p:nvSpPr>
          <p:cNvPr id="8" name="Oval 7">
            <a:extLst>
              <a:ext uri="{FF2B5EF4-FFF2-40B4-BE49-F238E27FC236}">
                <a16:creationId xmlns:a16="http://schemas.microsoft.com/office/drawing/2014/main" id="{07256BB1-86EB-4EC7-AA5F-C9B95AEC5809}"/>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3">
            <a:extLst>
              <a:ext uri="{FF2B5EF4-FFF2-40B4-BE49-F238E27FC236}">
                <a16:creationId xmlns:a16="http://schemas.microsoft.com/office/drawing/2014/main" id="{143D66E0-E103-432E-9831-FA6B0BA1E81E}"/>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16</a:t>
            </a:fld>
            <a:endParaRPr lang="en-US" sz="2000" b="1" dirty="0">
              <a:solidFill>
                <a:srgbClr val="002060"/>
              </a:solidFill>
            </a:endParaRPr>
          </a:p>
        </p:txBody>
      </p:sp>
      <p:sp>
        <p:nvSpPr>
          <p:cNvPr id="6" name="Title 1">
            <a:extLst>
              <a:ext uri="{FF2B5EF4-FFF2-40B4-BE49-F238E27FC236}">
                <a16:creationId xmlns:a16="http://schemas.microsoft.com/office/drawing/2014/main" id="{23485140-93A4-4E73-9510-409E74A37114}"/>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analysis and design </a:t>
            </a:r>
            <a:r>
              <a:rPr lang="en-US" sz="3200" i="1" dirty="0">
                <a:solidFill>
                  <a:srgbClr val="002060"/>
                </a:solidFill>
                <a:latin typeface="+mn-lt"/>
              </a:rPr>
              <a:t>(cont.)</a:t>
            </a:r>
            <a:endParaRPr lang="en-US" sz="3200" b="1" i="1" dirty="0">
              <a:solidFill>
                <a:srgbClr val="002060"/>
              </a:solidFill>
              <a:latin typeface="+mn-lt"/>
            </a:endParaRPr>
          </a:p>
        </p:txBody>
      </p:sp>
    </p:spTree>
    <p:extLst>
      <p:ext uri="{BB962C8B-B14F-4D97-AF65-F5344CB8AC3E}">
        <p14:creationId xmlns:p14="http://schemas.microsoft.com/office/powerpoint/2010/main" val="3242310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1000"/>
                                        <p:tgtEl>
                                          <p:spTgt spid="10">
                                            <p:txEl>
                                              <p:pRg st="1" end="1"/>
                                            </p:txEl>
                                          </p:spTgt>
                                        </p:tgtEl>
                                      </p:cBhvr>
                                    </p:animEffect>
                                    <p:anim calcmode="lin" valueType="num">
                                      <p:cBhvr>
                                        <p:cTn id="8"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
                                            <p:txEl>
                                              <p:pRg st="2" end="2"/>
                                            </p:txEl>
                                          </p:spTgt>
                                        </p:tgtEl>
                                        <p:attrNameLst>
                                          <p:attrName>style.visibility</p:attrName>
                                        </p:attrNameLst>
                                      </p:cBhvr>
                                      <p:to>
                                        <p:strVal val="visible"/>
                                      </p:to>
                                    </p:set>
                                    <p:animEffect transition="in" filter="fade">
                                      <p:cBhvr>
                                        <p:cTn id="12" dur="1000"/>
                                        <p:tgtEl>
                                          <p:spTgt spid="10">
                                            <p:txEl>
                                              <p:pRg st="2" end="2"/>
                                            </p:txEl>
                                          </p:spTgt>
                                        </p:tgtEl>
                                      </p:cBhvr>
                                    </p:animEffect>
                                    <p:anim calcmode="lin" valueType="num">
                                      <p:cBhvr>
                                        <p:cTn id="13"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animEffect transition="in" filter="fade">
                                      <p:cBhvr>
                                        <p:cTn id="19" dur="1000"/>
                                        <p:tgtEl>
                                          <p:spTgt spid="10">
                                            <p:txEl>
                                              <p:pRg st="3" end="3"/>
                                            </p:txEl>
                                          </p:spTgt>
                                        </p:tgtEl>
                                      </p:cBhvr>
                                    </p:animEffect>
                                    <p:anim calcmode="lin" valueType="num">
                                      <p:cBhvr>
                                        <p:cTn id="20"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0">
                                            <p:txEl>
                                              <p:pRg st="4" end="4"/>
                                            </p:txEl>
                                          </p:spTgt>
                                        </p:tgtEl>
                                        <p:attrNameLst>
                                          <p:attrName>style.visibility</p:attrName>
                                        </p:attrNameLst>
                                      </p:cBhvr>
                                      <p:to>
                                        <p:strVal val="visible"/>
                                      </p:to>
                                    </p:set>
                                    <p:animEffect transition="in" filter="fade">
                                      <p:cBhvr>
                                        <p:cTn id="26" dur="1000"/>
                                        <p:tgtEl>
                                          <p:spTgt spid="10">
                                            <p:txEl>
                                              <p:pRg st="4" end="4"/>
                                            </p:txEl>
                                          </p:spTgt>
                                        </p:tgtEl>
                                      </p:cBhvr>
                                    </p:animEffect>
                                    <p:anim calcmode="lin" valueType="num">
                                      <p:cBhvr>
                                        <p:cTn id="27" dur="10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10">
                                            <p:txEl>
                                              <p:pRg st="4" end="4"/>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10">
                                            <p:txEl>
                                              <p:pRg st="5" end="5"/>
                                            </p:txEl>
                                          </p:spTgt>
                                        </p:tgtEl>
                                        <p:attrNameLst>
                                          <p:attrName>style.visibility</p:attrName>
                                        </p:attrNameLst>
                                      </p:cBhvr>
                                      <p:to>
                                        <p:strVal val="visible"/>
                                      </p:to>
                                    </p:set>
                                    <p:animEffect transition="in" filter="fade">
                                      <p:cBhvr>
                                        <p:cTn id="31" dur="1000"/>
                                        <p:tgtEl>
                                          <p:spTgt spid="10">
                                            <p:txEl>
                                              <p:pRg st="5" end="5"/>
                                            </p:txEl>
                                          </p:spTgt>
                                        </p:tgtEl>
                                      </p:cBhvr>
                                    </p:animEffect>
                                    <p:anim calcmode="lin" valueType="num">
                                      <p:cBhvr>
                                        <p:cTn id="32" dur="1000" fill="hold"/>
                                        <p:tgtEl>
                                          <p:spTgt spid="10">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10">
                                            <p:txEl>
                                              <p:pRg st="5" end="5"/>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10">
                                            <p:txEl>
                                              <p:pRg st="6" end="6"/>
                                            </p:txEl>
                                          </p:spTgt>
                                        </p:tgtEl>
                                        <p:attrNameLst>
                                          <p:attrName>style.visibility</p:attrName>
                                        </p:attrNameLst>
                                      </p:cBhvr>
                                      <p:to>
                                        <p:strVal val="visible"/>
                                      </p:to>
                                    </p:set>
                                    <p:animEffect transition="in" filter="fade">
                                      <p:cBhvr>
                                        <p:cTn id="36" dur="1000"/>
                                        <p:tgtEl>
                                          <p:spTgt spid="10">
                                            <p:txEl>
                                              <p:pRg st="6" end="6"/>
                                            </p:txEl>
                                          </p:spTgt>
                                        </p:tgtEl>
                                      </p:cBhvr>
                                    </p:animEffect>
                                    <p:anim calcmode="lin" valueType="num">
                                      <p:cBhvr>
                                        <p:cTn id="37" dur="1000" fill="hold"/>
                                        <p:tgtEl>
                                          <p:spTgt spid="10">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10">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10">
                                            <p:txEl>
                                              <p:pRg st="7" end="7"/>
                                            </p:txEl>
                                          </p:spTgt>
                                        </p:tgtEl>
                                        <p:attrNameLst>
                                          <p:attrName>style.visibility</p:attrName>
                                        </p:attrNameLst>
                                      </p:cBhvr>
                                      <p:to>
                                        <p:strVal val="visible"/>
                                      </p:to>
                                    </p:set>
                                    <p:animEffect transition="in" filter="fade">
                                      <p:cBhvr>
                                        <p:cTn id="43" dur="1000"/>
                                        <p:tgtEl>
                                          <p:spTgt spid="10">
                                            <p:txEl>
                                              <p:pRg st="7" end="7"/>
                                            </p:txEl>
                                          </p:spTgt>
                                        </p:tgtEl>
                                      </p:cBhvr>
                                    </p:animEffect>
                                    <p:anim calcmode="lin" valueType="num">
                                      <p:cBhvr>
                                        <p:cTn id="44" dur="1000" fill="hold"/>
                                        <p:tgtEl>
                                          <p:spTgt spid="10">
                                            <p:txEl>
                                              <p:pRg st="7" end="7"/>
                                            </p:txEl>
                                          </p:spTgt>
                                        </p:tgtEl>
                                        <p:attrNameLst>
                                          <p:attrName>ppt_x</p:attrName>
                                        </p:attrNameLst>
                                      </p:cBhvr>
                                      <p:tavLst>
                                        <p:tav tm="0">
                                          <p:val>
                                            <p:strVal val="#ppt_x"/>
                                          </p:val>
                                        </p:tav>
                                        <p:tav tm="100000">
                                          <p:val>
                                            <p:strVal val="#ppt_x"/>
                                          </p:val>
                                        </p:tav>
                                      </p:tavLst>
                                    </p:anim>
                                    <p:anim calcmode="lin" valueType="num">
                                      <p:cBhvr>
                                        <p:cTn id="45" dur="1000" fill="hold"/>
                                        <p:tgtEl>
                                          <p:spTgt spid="10">
                                            <p:txEl>
                                              <p:pRg st="7" end="7"/>
                                            </p:txEl>
                                          </p:spTgt>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10">
                                            <p:txEl>
                                              <p:pRg st="8" end="8"/>
                                            </p:txEl>
                                          </p:spTgt>
                                        </p:tgtEl>
                                        <p:attrNameLst>
                                          <p:attrName>style.visibility</p:attrName>
                                        </p:attrNameLst>
                                      </p:cBhvr>
                                      <p:to>
                                        <p:strVal val="visible"/>
                                      </p:to>
                                    </p:set>
                                    <p:animEffect transition="in" filter="fade">
                                      <p:cBhvr>
                                        <p:cTn id="48" dur="1000"/>
                                        <p:tgtEl>
                                          <p:spTgt spid="10">
                                            <p:txEl>
                                              <p:pRg st="8" end="8"/>
                                            </p:txEl>
                                          </p:spTgt>
                                        </p:tgtEl>
                                      </p:cBhvr>
                                    </p:animEffect>
                                    <p:anim calcmode="lin" valueType="num">
                                      <p:cBhvr>
                                        <p:cTn id="49" dur="1000" fill="hold"/>
                                        <p:tgtEl>
                                          <p:spTgt spid="10">
                                            <p:txEl>
                                              <p:pRg st="8" end="8"/>
                                            </p:txEl>
                                          </p:spTgt>
                                        </p:tgtEl>
                                        <p:attrNameLst>
                                          <p:attrName>ppt_x</p:attrName>
                                        </p:attrNameLst>
                                      </p:cBhvr>
                                      <p:tavLst>
                                        <p:tav tm="0">
                                          <p:val>
                                            <p:strVal val="#ppt_x"/>
                                          </p:val>
                                        </p:tav>
                                        <p:tav tm="100000">
                                          <p:val>
                                            <p:strVal val="#ppt_x"/>
                                          </p:val>
                                        </p:tav>
                                      </p:tavLst>
                                    </p:anim>
                                    <p:anim calcmode="lin" valueType="num">
                                      <p:cBhvr>
                                        <p:cTn id="50" dur="1000" fill="hold"/>
                                        <p:tgtEl>
                                          <p:spTgt spid="10">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63D8F590-A862-4C50-B742-03C4C1D0F3D2}"/>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Slide Number Placeholder 3">
            <a:extLst>
              <a:ext uri="{FF2B5EF4-FFF2-40B4-BE49-F238E27FC236}">
                <a16:creationId xmlns:a16="http://schemas.microsoft.com/office/drawing/2014/main" id="{9ED7A2E4-A112-463A-BDB5-8E7B01D773B5}"/>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17</a:t>
            </a:fld>
            <a:endParaRPr lang="en-US" sz="2000" b="1" dirty="0">
              <a:solidFill>
                <a:srgbClr val="002060"/>
              </a:solidFill>
            </a:endParaRPr>
          </a:p>
        </p:txBody>
      </p:sp>
      <p:sp>
        <p:nvSpPr>
          <p:cNvPr id="6" name="Title 1">
            <a:extLst>
              <a:ext uri="{FF2B5EF4-FFF2-40B4-BE49-F238E27FC236}">
                <a16:creationId xmlns:a16="http://schemas.microsoft.com/office/drawing/2014/main" id="{7FCB4A03-6C19-4314-B5AA-068F7E018779}"/>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analysis and design </a:t>
            </a:r>
            <a:r>
              <a:rPr lang="en-US" sz="3200" i="1" dirty="0">
                <a:solidFill>
                  <a:srgbClr val="002060"/>
                </a:solidFill>
                <a:latin typeface="+mn-lt"/>
              </a:rPr>
              <a:t>(cont.)</a:t>
            </a:r>
            <a:endParaRPr lang="en-US" sz="3200" b="1" i="1" dirty="0">
              <a:solidFill>
                <a:srgbClr val="002060"/>
              </a:solidFill>
              <a:latin typeface="+mn-lt"/>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213229"/>
            <a:ext cx="11353800" cy="5644771"/>
          </a:xfrm>
          <a:prstGeom prst="rect">
            <a:avLst/>
          </a:prstGeom>
        </p:spPr>
      </p:pic>
      <p:sp>
        <p:nvSpPr>
          <p:cNvPr id="13" name="Oval 12"/>
          <p:cNvSpPr/>
          <p:nvPr/>
        </p:nvSpPr>
        <p:spPr>
          <a:xfrm>
            <a:off x="1719618" y="1323530"/>
            <a:ext cx="1064526" cy="277573"/>
          </a:xfrm>
          <a:prstGeom prst="ellipse">
            <a:avLst/>
          </a:prstGeom>
          <a:solidFill>
            <a:srgbClr val="FFC000">
              <a:alpha val="5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1351128" y="3642067"/>
            <a:ext cx="1433016" cy="291715"/>
          </a:xfrm>
          <a:prstGeom prst="ellipse">
            <a:avLst/>
          </a:prstGeom>
          <a:solidFill>
            <a:srgbClr val="FFC000">
              <a:alpha val="5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9849902" y="1323530"/>
            <a:ext cx="1078175" cy="295737"/>
          </a:xfrm>
          <a:prstGeom prst="ellipse">
            <a:avLst/>
          </a:prstGeom>
          <a:solidFill>
            <a:srgbClr val="FFC000">
              <a:alpha val="5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917243" y="4225831"/>
            <a:ext cx="2314432" cy="300251"/>
          </a:xfrm>
          <a:prstGeom prst="ellipse">
            <a:avLst/>
          </a:prstGeom>
          <a:solidFill>
            <a:srgbClr val="FFC000">
              <a:alpha val="5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8252697" y="1305366"/>
            <a:ext cx="928048" cy="295737"/>
          </a:xfrm>
          <a:prstGeom prst="ellipse">
            <a:avLst/>
          </a:prstGeom>
          <a:solidFill>
            <a:srgbClr val="FFC000">
              <a:alpha val="5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1916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animBg="1"/>
      <p:bldP spid="17" grpId="0" animBg="1"/>
      <p:bldP spid="19" grpId="0" animBg="1"/>
      <p:bldP spid="20" grpId="0" animBg="1"/>
    </p:bldLst>
  </p:timing>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277181D5-FFD6-4307-BB1A-70310DD5C1BE}"/>
              </a:ext>
            </a:extLst>
          </p:cNvPr>
          <p:cNvGraphicFramePr>
            <a:graphicFrameLocks noGrp="1"/>
          </p:cNvGraphicFramePr>
          <p:nvPr>
            <p:extLst>
              <p:ext uri="{D42A27DB-BD31-4B8C-83A1-F6EECF244321}">
                <p14:modId xmlns:p14="http://schemas.microsoft.com/office/powerpoint/2010/main" val="1919374777"/>
              </p:ext>
            </p:extLst>
          </p:nvPr>
        </p:nvGraphicFramePr>
        <p:xfrm>
          <a:off x="838199" y="1253331"/>
          <a:ext cx="10580007" cy="4646092"/>
        </p:xfrm>
        <a:graphic>
          <a:graphicData uri="http://schemas.openxmlformats.org/drawingml/2006/table">
            <a:tbl>
              <a:tblPr firstRow="1" firstCol="1" bandRow="1">
                <a:tableStyleId>{5940675A-B579-460E-94D1-54222C63F5DA}</a:tableStyleId>
              </a:tblPr>
              <a:tblGrid>
                <a:gridCol w="2249775">
                  <a:extLst>
                    <a:ext uri="{9D8B030D-6E8A-4147-A177-3AD203B41FA5}">
                      <a16:colId xmlns:a16="http://schemas.microsoft.com/office/drawing/2014/main" val="1884609882"/>
                    </a:ext>
                  </a:extLst>
                </a:gridCol>
                <a:gridCol w="4047344">
                  <a:extLst>
                    <a:ext uri="{9D8B030D-6E8A-4147-A177-3AD203B41FA5}">
                      <a16:colId xmlns:a16="http://schemas.microsoft.com/office/drawing/2014/main" val="3011892856"/>
                    </a:ext>
                  </a:extLst>
                </a:gridCol>
                <a:gridCol w="4282888">
                  <a:extLst>
                    <a:ext uri="{9D8B030D-6E8A-4147-A177-3AD203B41FA5}">
                      <a16:colId xmlns:a16="http://schemas.microsoft.com/office/drawing/2014/main" val="3572822913"/>
                    </a:ext>
                  </a:extLst>
                </a:gridCol>
              </a:tblGrid>
              <a:tr h="306537">
                <a:tc>
                  <a:txBody>
                    <a:bodyPr/>
                    <a:lstStyle/>
                    <a:p>
                      <a:pPr marL="0" marR="0" algn="l">
                        <a:lnSpc>
                          <a:spcPct val="115000"/>
                        </a:lnSpc>
                        <a:spcBef>
                          <a:spcPts val="0"/>
                        </a:spcBef>
                        <a:spcAft>
                          <a:spcPts val="1000"/>
                        </a:spcAft>
                      </a:pPr>
                      <a:r>
                        <a:rPr lang="en-US" sz="2400" b="1" dirty="0">
                          <a:effectLst/>
                        </a:rPr>
                        <a:t>Use Case ID:</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gn="l">
                        <a:lnSpc>
                          <a:spcPct val="115000"/>
                        </a:lnSpc>
                        <a:spcBef>
                          <a:spcPts val="0"/>
                        </a:spcBef>
                        <a:spcAft>
                          <a:spcPts val="1000"/>
                        </a:spcAft>
                      </a:pPr>
                      <a:r>
                        <a:rPr lang="en-US" sz="2000" dirty="0">
                          <a:effectLst/>
                        </a:rPr>
                        <a:t>3</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3118990384"/>
                  </a:ext>
                </a:extLst>
              </a:tr>
              <a:tr h="306537">
                <a:tc>
                  <a:txBody>
                    <a:bodyPr/>
                    <a:lstStyle/>
                    <a:p>
                      <a:pPr marL="0" marR="0" algn="l">
                        <a:lnSpc>
                          <a:spcPct val="115000"/>
                        </a:lnSpc>
                        <a:spcBef>
                          <a:spcPts val="0"/>
                        </a:spcBef>
                        <a:spcAft>
                          <a:spcPts val="1000"/>
                        </a:spcAft>
                      </a:pPr>
                      <a:r>
                        <a:rPr lang="en-US" sz="2400" b="1" dirty="0">
                          <a:effectLst/>
                        </a:rPr>
                        <a:t>Use Case Name:</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gn="l">
                        <a:lnSpc>
                          <a:spcPct val="115000"/>
                        </a:lnSpc>
                        <a:spcBef>
                          <a:spcPts val="0"/>
                        </a:spcBef>
                        <a:spcAft>
                          <a:spcPts val="1000"/>
                        </a:spcAft>
                      </a:pPr>
                      <a:r>
                        <a:rPr lang="en-US" sz="2000" dirty="0">
                          <a:effectLst/>
                        </a:rPr>
                        <a:t>Show Patient history</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131857469"/>
                  </a:ext>
                </a:extLst>
              </a:tr>
              <a:tr h="403973">
                <a:tc>
                  <a:txBody>
                    <a:bodyPr/>
                    <a:lstStyle/>
                    <a:p>
                      <a:pPr marL="0" marR="0" algn="l">
                        <a:lnSpc>
                          <a:spcPct val="115000"/>
                        </a:lnSpc>
                        <a:spcBef>
                          <a:spcPts val="0"/>
                        </a:spcBef>
                        <a:spcAft>
                          <a:spcPts val="1000"/>
                        </a:spcAft>
                      </a:pPr>
                      <a:r>
                        <a:rPr lang="en-US" sz="2400" b="1" dirty="0">
                          <a:effectLst/>
                        </a:rPr>
                        <a:t>Actors:</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lvl="0" indent="0" algn="l">
                        <a:lnSpc>
                          <a:spcPct val="115000"/>
                        </a:lnSpc>
                        <a:spcBef>
                          <a:spcPts val="0"/>
                        </a:spcBef>
                        <a:spcAft>
                          <a:spcPts val="1000"/>
                        </a:spcAft>
                        <a:buFont typeface="Calibri" panose="020F0502020204030204" pitchFamily="34" charset="0"/>
                        <a:buNone/>
                      </a:pPr>
                      <a:r>
                        <a:rPr lang="en-US" sz="2000" dirty="0">
                          <a:effectLst/>
                        </a:rPr>
                        <a:t>Doctor</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67616826"/>
                  </a:ext>
                </a:extLst>
              </a:tr>
              <a:tr h="306537">
                <a:tc>
                  <a:txBody>
                    <a:bodyPr/>
                    <a:lstStyle/>
                    <a:p>
                      <a:pPr marL="0" marR="0" algn="l">
                        <a:lnSpc>
                          <a:spcPct val="115000"/>
                        </a:lnSpc>
                        <a:spcBef>
                          <a:spcPts val="0"/>
                        </a:spcBef>
                        <a:spcAft>
                          <a:spcPts val="1000"/>
                        </a:spcAft>
                      </a:pPr>
                      <a:r>
                        <a:rPr lang="en-US" sz="2400" b="1" dirty="0">
                          <a:effectLst/>
                        </a:rPr>
                        <a:t>Pre-conditions:</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gn="l">
                        <a:lnSpc>
                          <a:spcPct val="115000"/>
                        </a:lnSpc>
                        <a:spcBef>
                          <a:spcPts val="0"/>
                        </a:spcBef>
                        <a:spcAft>
                          <a:spcPts val="1000"/>
                        </a:spcAft>
                      </a:pPr>
                      <a:r>
                        <a:rPr lang="en-US" sz="2000" dirty="0">
                          <a:effectLst/>
                        </a:rPr>
                        <a:t>Doctor is logged in</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897757577"/>
                  </a:ext>
                </a:extLst>
              </a:tr>
              <a:tr h="306537">
                <a:tc>
                  <a:txBody>
                    <a:bodyPr/>
                    <a:lstStyle/>
                    <a:p>
                      <a:pPr marL="0" marR="0" algn="l">
                        <a:lnSpc>
                          <a:spcPct val="115000"/>
                        </a:lnSpc>
                        <a:spcBef>
                          <a:spcPts val="0"/>
                        </a:spcBef>
                        <a:spcAft>
                          <a:spcPts val="1000"/>
                        </a:spcAft>
                      </a:pPr>
                      <a:r>
                        <a:rPr lang="en-US" sz="2400" b="1" dirty="0">
                          <a:effectLst/>
                        </a:rPr>
                        <a:t>Post-conditions:</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gn="l">
                        <a:lnSpc>
                          <a:spcPct val="115000"/>
                        </a:lnSpc>
                        <a:spcBef>
                          <a:spcPts val="0"/>
                        </a:spcBef>
                        <a:spcAft>
                          <a:spcPts val="1000"/>
                        </a:spcAft>
                      </a:pPr>
                      <a:r>
                        <a:rPr lang="en-US" sz="2000" dirty="0">
                          <a:effectLst/>
                        </a:rPr>
                        <a:t>Patient’s history records are displayed</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1752581213"/>
                  </a:ext>
                </a:extLst>
              </a:tr>
              <a:tr h="306537">
                <a:tc rowSpan="5">
                  <a:txBody>
                    <a:bodyPr/>
                    <a:lstStyle/>
                    <a:p>
                      <a:pPr marL="0" marR="0" algn="l">
                        <a:lnSpc>
                          <a:spcPct val="115000"/>
                        </a:lnSpc>
                        <a:spcBef>
                          <a:spcPts val="0"/>
                        </a:spcBef>
                        <a:spcAft>
                          <a:spcPts val="1000"/>
                        </a:spcAft>
                      </a:pPr>
                      <a:r>
                        <a:rPr lang="en-US" sz="2400" b="1" dirty="0">
                          <a:effectLst/>
                        </a:rPr>
                        <a:t>Flow of events:</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15000"/>
                        </a:lnSpc>
                        <a:spcBef>
                          <a:spcPts val="0"/>
                        </a:spcBef>
                        <a:spcAft>
                          <a:spcPts val="1000"/>
                        </a:spcAft>
                      </a:pPr>
                      <a:r>
                        <a:rPr lang="en-US" sz="2000" b="1" dirty="0">
                          <a:effectLst/>
                        </a:rPr>
                        <a:t>User Action</a:t>
                      </a:r>
                      <a:endParaRPr lang="en-US" sz="20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5">
                        <a:lumMod val="60000"/>
                        <a:lumOff val="40000"/>
                      </a:schemeClr>
                    </a:solidFill>
                  </a:tcPr>
                </a:tc>
                <a:tc>
                  <a:txBody>
                    <a:bodyPr/>
                    <a:lstStyle/>
                    <a:p>
                      <a:pPr marL="0" marR="0" algn="ctr">
                        <a:lnSpc>
                          <a:spcPct val="115000"/>
                        </a:lnSpc>
                        <a:spcBef>
                          <a:spcPts val="0"/>
                        </a:spcBef>
                        <a:spcAft>
                          <a:spcPts val="1000"/>
                        </a:spcAft>
                      </a:pPr>
                      <a:r>
                        <a:rPr lang="en-US" sz="2000" b="1" dirty="0">
                          <a:effectLst/>
                        </a:rPr>
                        <a:t>System Action</a:t>
                      </a:r>
                      <a:endParaRPr lang="en-US" sz="20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5">
                        <a:lumMod val="60000"/>
                        <a:lumOff val="40000"/>
                      </a:schemeClr>
                    </a:solidFill>
                  </a:tcPr>
                </a:tc>
                <a:extLst>
                  <a:ext uri="{0D108BD9-81ED-4DB2-BD59-A6C34878D82A}">
                    <a16:rowId xmlns:a16="http://schemas.microsoft.com/office/drawing/2014/main" val="3464716918"/>
                  </a:ext>
                </a:extLst>
              </a:tr>
              <a:tr h="814312">
                <a:tc vMerge="1">
                  <a:txBody>
                    <a:bodyPr/>
                    <a:lstStyle/>
                    <a:p>
                      <a:endParaRPr lang="en-US"/>
                    </a:p>
                  </a:txBody>
                  <a:tcPr/>
                </a:tc>
                <a:tc>
                  <a:txBody>
                    <a:bodyPr/>
                    <a:lstStyle/>
                    <a:p>
                      <a:pPr marL="342900" marR="0" lvl="0" indent="-342900" algn="l" rtl="0">
                        <a:lnSpc>
                          <a:spcPct val="115000"/>
                        </a:lnSpc>
                        <a:spcBef>
                          <a:spcPts val="0"/>
                        </a:spcBef>
                        <a:spcAft>
                          <a:spcPts val="1000"/>
                        </a:spcAft>
                        <a:buFont typeface="+mj-lt"/>
                        <a:buAutoNum type="arabicPeriod"/>
                      </a:pPr>
                      <a:r>
                        <a:rPr lang="en-US" sz="2000" dirty="0">
                          <a:effectLst/>
                        </a:rPr>
                        <a:t>Doctor chooses to display medical history of some patient</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15000"/>
                        </a:lnSpc>
                        <a:spcBef>
                          <a:spcPts val="0"/>
                        </a:spcBef>
                        <a:spcAft>
                          <a:spcPts val="1000"/>
                        </a:spcAft>
                      </a:pPr>
                      <a:r>
                        <a:rPr lang="en-US" sz="2000" dirty="0">
                          <a:effectLst/>
                        </a:rPr>
                        <a:t> </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166113836"/>
                  </a:ext>
                </a:extLst>
              </a:tr>
              <a:tr h="632189">
                <a:tc vMerge="1">
                  <a:txBody>
                    <a:bodyPr/>
                    <a:lstStyle/>
                    <a:p>
                      <a:endParaRPr lang="en-US"/>
                    </a:p>
                  </a:txBody>
                  <a:tcPr/>
                </a:tc>
                <a:tc>
                  <a:txBody>
                    <a:bodyPr/>
                    <a:lstStyle/>
                    <a:p>
                      <a:pPr marL="0" marR="0" algn="ctr">
                        <a:lnSpc>
                          <a:spcPct val="115000"/>
                        </a:lnSpc>
                        <a:spcBef>
                          <a:spcPts val="0"/>
                        </a:spcBef>
                        <a:spcAft>
                          <a:spcPts val="1000"/>
                        </a:spcAft>
                      </a:pPr>
                      <a:r>
                        <a:rPr lang="en-US" sz="2000" dirty="0">
                          <a:effectLst/>
                        </a:rPr>
                        <a:t> </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457200" marR="0" lvl="0" indent="-457200" algn="l" rtl="0">
                        <a:lnSpc>
                          <a:spcPct val="115000"/>
                        </a:lnSpc>
                        <a:spcBef>
                          <a:spcPts val="0"/>
                        </a:spcBef>
                        <a:spcAft>
                          <a:spcPts val="1000"/>
                        </a:spcAft>
                        <a:buFont typeface="+mj-lt"/>
                        <a:buAutoNum type="arabicPeriod" startAt="2"/>
                      </a:pPr>
                      <a:r>
                        <a:rPr lang="en-US" sz="2000" dirty="0">
                          <a:effectLst/>
                        </a:rPr>
                        <a:t>System asks doctor to enter patient’s code</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567002909"/>
                  </a:ext>
                </a:extLst>
              </a:tr>
              <a:tr h="403973">
                <a:tc vMerge="1">
                  <a:txBody>
                    <a:bodyPr/>
                    <a:lstStyle/>
                    <a:p>
                      <a:endParaRPr lang="en-US"/>
                    </a:p>
                  </a:txBody>
                  <a:tcPr/>
                </a:tc>
                <a:tc>
                  <a:txBody>
                    <a:bodyPr/>
                    <a:lstStyle/>
                    <a:p>
                      <a:pPr marL="457200" marR="0" lvl="0" indent="-457200" algn="l" rtl="0">
                        <a:lnSpc>
                          <a:spcPct val="115000"/>
                        </a:lnSpc>
                        <a:spcBef>
                          <a:spcPts val="0"/>
                        </a:spcBef>
                        <a:spcAft>
                          <a:spcPts val="1000"/>
                        </a:spcAft>
                        <a:buFont typeface="+mj-lt"/>
                        <a:buAutoNum type="arabicPeriod" startAt="3"/>
                      </a:pPr>
                      <a:r>
                        <a:rPr lang="en-US" sz="2000" dirty="0">
                          <a:effectLst/>
                        </a:rPr>
                        <a:t>Doctor enters patient’s code</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15000"/>
                        </a:lnSpc>
                        <a:spcBef>
                          <a:spcPts val="0"/>
                        </a:spcBef>
                        <a:spcAft>
                          <a:spcPts val="1000"/>
                        </a:spcAft>
                      </a:pPr>
                      <a:r>
                        <a:rPr lang="en-US" sz="2000">
                          <a:effectLst/>
                        </a:rPr>
                        <a:t> </a:t>
                      </a:r>
                      <a:endParaRPr lang="en-US"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504825544"/>
                  </a:ext>
                </a:extLst>
              </a:tr>
              <a:tr h="429730">
                <a:tc vMerge="1">
                  <a:txBody>
                    <a:bodyPr/>
                    <a:lstStyle/>
                    <a:p>
                      <a:endParaRPr lang="en-US"/>
                    </a:p>
                  </a:txBody>
                  <a:tcPr/>
                </a:tc>
                <a:tc>
                  <a:txBody>
                    <a:bodyPr/>
                    <a:lstStyle/>
                    <a:p>
                      <a:pPr marL="0" marR="0" algn="ctr">
                        <a:lnSpc>
                          <a:spcPct val="115000"/>
                        </a:lnSpc>
                        <a:spcBef>
                          <a:spcPts val="0"/>
                        </a:spcBef>
                        <a:spcAft>
                          <a:spcPts val="1000"/>
                        </a:spcAft>
                      </a:pPr>
                      <a:r>
                        <a:rPr lang="en-US" sz="2000" dirty="0">
                          <a:effectLst/>
                        </a:rPr>
                        <a:t> </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457200" marR="0" lvl="0" indent="-457200" algn="l" rtl="0">
                        <a:lnSpc>
                          <a:spcPct val="115000"/>
                        </a:lnSpc>
                        <a:spcBef>
                          <a:spcPts val="0"/>
                        </a:spcBef>
                        <a:spcAft>
                          <a:spcPts val="1000"/>
                        </a:spcAft>
                        <a:buFont typeface="+mj-lt"/>
                        <a:buAutoNum type="arabicPeriod" startAt="4"/>
                      </a:pPr>
                      <a:r>
                        <a:rPr lang="en-US" sz="2000" dirty="0">
                          <a:effectLst/>
                        </a:rPr>
                        <a:t> System displays patient’s history</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078364296"/>
                  </a:ext>
                </a:extLst>
              </a:tr>
            </a:tbl>
          </a:graphicData>
        </a:graphic>
      </p:graphicFrame>
      <p:sp>
        <p:nvSpPr>
          <p:cNvPr id="6" name="Oval 5">
            <a:extLst>
              <a:ext uri="{FF2B5EF4-FFF2-40B4-BE49-F238E27FC236}">
                <a16:creationId xmlns:a16="http://schemas.microsoft.com/office/drawing/2014/main" id="{ECA82394-0BD7-427E-BFB2-F84F2CA375E8}"/>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lide Number Placeholder 3">
            <a:extLst>
              <a:ext uri="{FF2B5EF4-FFF2-40B4-BE49-F238E27FC236}">
                <a16:creationId xmlns:a16="http://schemas.microsoft.com/office/drawing/2014/main" id="{B16C40E6-E7AB-455C-B6E0-ECE7442220C5}"/>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18</a:t>
            </a:fld>
            <a:endParaRPr lang="en-US" sz="2000" b="1" dirty="0">
              <a:solidFill>
                <a:srgbClr val="002060"/>
              </a:solidFill>
            </a:endParaRPr>
          </a:p>
        </p:txBody>
      </p:sp>
      <p:sp>
        <p:nvSpPr>
          <p:cNvPr id="9" name="Title 1">
            <a:extLst>
              <a:ext uri="{FF2B5EF4-FFF2-40B4-BE49-F238E27FC236}">
                <a16:creationId xmlns:a16="http://schemas.microsoft.com/office/drawing/2014/main" id="{830790AA-9659-4B80-A9FA-45486204BA51}"/>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analysis and design </a:t>
            </a:r>
            <a:r>
              <a:rPr lang="en-US" sz="3200" i="1" dirty="0">
                <a:solidFill>
                  <a:srgbClr val="002060"/>
                </a:solidFill>
                <a:latin typeface="+mn-lt"/>
              </a:rPr>
              <a:t>(cont.)</a:t>
            </a:r>
            <a:endParaRPr lang="en-US" sz="3200" b="1" i="1" dirty="0">
              <a:solidFill>
                <a:srgbClr val="002060"/>
              </a:solidFill>
              <a:latin typeface="+mn-lt"/>
            </a:endParaRPr>
          </a:p>
        </p:txBody>
      </p:sp>
    </p:spTree>
    <p:extLst>
      <p:ext uri="{BB962C8B-B14F-4D97-AF65-F5344CB8AC3E}">
        <p14:creationId xmlns:p14="http://schemas.microsoft.com/office/powerpoint/2010/main" val="37864338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D5A1FD8D-7E0D-45FD-BBBB-A6FDE2326041}"/>
              </a:ext>
            </a:extLst>
          </p:cNvPr>
          <p:cNvGraphicFramePr>
            <a:graphicFrameLocks noGrp="1"/>
          </p:cNvGraphicFramePr>
          <p:nvPr>
            <p:extLst>
              <p:ext uri="{D42A27DB-BD31-4B8C-83A1-F6EECF244321}">
                <p14:modId xmlns:p14="http://schemas.microsoft.com/office/powerpoint/2010/main" val="3519906316"/>
              </p:ext>
            </p:extLst>
          </p:nvPr>
        </p:nvGraphicFramePr>
        <p:xfrm>
          <a:off x="838199" y="1253330"/>
          <a:ext cx="10580006" cy="5186992"/>
        </p:xfrm>
        <a:graphic>
          <a:graphicData uri="http://schemas.openxmlformats.org/drawingml/2006/table">
            <a:tbl>
              <a:tblPr firstRow="1" firstCol="1" bandRow="1">
                <a:tableStyleId>{5940675A-B579-460E-94D1-54222C63F5DA}</a:tableStyleId>
              </a:tblPr>
              <a:tblGrid>
                <a:gridCol w="2249775">
                  <a:extLst>
                    <a:ext uri="{9D8B030D-6E8A-4147-A177-3AD203B41FA5}">
                      <a16:colId xmlns:a16="http://schemas.microsoft.com/office/drawing/2014/main" val="2913274643"/>
                    </a:ext>
                  </a:extLst>
                </a:gridCol>
                <a:gridCol w="3822492">
                  <a:extLst>
                    <a:ext uri="{9D8B030D-6E8A-4147-A177-3AD203B41FA5}">
                      <a16:colId xmlns:a16="http://schemas.microsoft.com/office/drawing/2014/main" val="2870575963"/>
                    </a:ext>
                  </a:extLst>
                </a:gridCol>
                <a:gridCol w="4507739">
                  <a:extLst>
                    <a:ext uri="{9D8B030D-6E8A-4147-A177-3AD203B41FA5}">
                      <a16:colId xmlns:a16="http://schemas.microsoft.com/office/drawing/2014/main" val="4065534448"/>
                    </a:ext>
                  </a:extLst>
                </a:gridCol>
              </a:tblGrid>
              <a:tr h="367932">
                <a:tc>
                  <a:txBody>
                    <a:bodyPr/>
                    <a:lstStyle/>
                    <a:p>
                      <a:pPr marL="0" marR="0">
                        <a:lnSpc>
                          <a:spcPct val="115000"/>
                        </a:lnSpc>
                        <a:spcBef>
                          <a:spcPts val="0"/>
                        </a:spcBef>
                        <a:spcAft>
                          <a:spcPts val="1000"/>
                        </a:spcAft>
                      </a:pPr>
                      <a:r>
                        <a:rPr lang="en-US" sz="2400" b="1" dirty="0">
                          <a:effectLst/>
                        </a:rPr>
                        <a:t>Use Case ID:</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dirty="0">
                          <a:effectLst/>
                        </a:rPr>
                        <a:t>4</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1465541840"/>
                  </a:ext>
                </a:extLst>
              </a:tr>
              <a:tr h="337035">
                <a:tc>
                  <a:txBody>
                    <a:bodyPr/>
                    <a:lstStyle/>
                    <a:p>
                      <a:pPr marL="0" marR="0">
                        <a:lnSpc>
                          <a:spcPct val="115000"/>
                        </a:lnSpc>
                        <a:spcBef>
                          <a:spcPts val="0"/>
                        </a:spcBef>
                        <a:spcAft>
                          <a:spcPts val="1000"/>
                        </a:spcAft>
                      </a:pPr>
                      <a:r>
                        <a:rPr lang="en-US" sz="2400" b="1">
                          <a:effectLst/>
                        </a:rPr>
                        <a:t>Use Case Name:</a:t>
                      </a:r>
                      <a:endParaRPr lang="en-US" sz="2400" b="1">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a:effectLst/>
                        </a:rPr>
                        <a:t>Add prescription</a:t>
                      </a:r>
                      <a:endParaRPr lang="en-US"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1735999849"/>
                  </a:ext>
                </a:extLst>
              </a:tr>
              <a:tr h="337035">
                <a:tc>
                  <a:txBody>
                    <a:bodyPr/>
                    <a:lstStyle/>
                    <a:p>
                      <a:pPr marL="0" marR="0">
                        <a:lnSpc>
                          <a:spcPct val="115000"/>
                        </a:lnSpc>
                        <a:spcBef>
                          <a:spcPts val="0"/>
                        </a:spcBef>
                        <a:spcAft>
                          <a:spcPts val="1000"/>
                        </a:spcAft>
                      </a:pPr>
                      <a:r>
                        <a:rPr lang="en-US" sz="2400" b="1" dirty="0">
                          <a:effectLst/>
                        </a:rPr>
                        <a:t>Actors:</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dirty="0">
                          <a:effectLst/>
                        </a:rPr>
                        <a:t>Doctor</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2624866733"/>
                  </a:ext>
                </a:extLst>
              </a:tr>
              <a:tr h="337035">
                <a:tc>
                  <a:txBody>
                    <a:bodyPr/>
                    <a:lstStyle/>
                    <a:p>
                      <a:pPr marL="0" marR="0">
                        <a:lnSpc>
                          <a:spcPct val="115000"/>
                        </a:lnSpc>
                        <a:spcBef>
                          <a:spcPts val="0"/>
                        </a:spcBef>
                        <a:spcAft>
                          <a:spcPts val="1000"/>
                        </a:spcAft>
                      </a:pPr>
                      <a:r>
                        <a:rPr lang="en-US" sz="2400" b="1">
                          <a:effectLst/>
                        </a:rPr>
                        <a:t>Pre-conditions:</a:t>
                      </a:r>
                      <a:endParaRPr lang="en-US" sz="2400" b="1">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dirty="0">
                          <a:effectLst/>
                          <a:latin typeface="Calibri" panose="020F0502020204030204" pitchFamily="34" charset="0"/>
                          <a:ea typeface="Calibri" panose="020F0502020204030204" pitchFamily="34" charset="0"/>
                          <a:cs typeface="Arial" panose="020B0604020202020204" pitchFamily="34" charset="0"/>
                        </a:rPr>
                        <a:t>Doctor is opening the medical history of his patient</a:t>
                      </a:r>
                    </a:p>
                  </a:txBody>
                  <a:tcPr marL="68580" marR="68580" marT="0" marB="0"/>
                </a:tc>
                <a:tc hMerge="1">
                  <a:txBody>
                    <a:bodyPr/>
                    <a:lstStyle/>
                    <a:p>
                      <a:endParaRPr lang="en-US"/>
                    </a:p>
                  </a:txBody>
                  <a:tcPr/>
                </a:tc>
                <a:extLst>
                  <a:ext uri="{0D108BD9-81ED-4DB2-BD59-A6C34878D82A}">
                    <a16:rowId xmlns:a16="http://schemas.microsoft.com/office/drawing/2014/main" val="3205281267"/>
                  </a:ext>
                </a:extLst>
              </a:tr>
              <a:tr h="337035">
                <a:tc>
                  <a:txBody>
                    <a:bodyPr/>
                    <a:lstStyle/>
                    <a:p>
                      <a:pPr marL="0" marR="0">
                        <a:lnSpc>
                          <a:spcPct val="115000"/>
                        </a:lnSpc>
                        <a:spcBef>
                          <a:spcPts val="0"/>
                        </a:spcBef>
                        <a:spcAft>
                          <a:spcPts val="1000"/>
                        </a:spcAft>
                      </a:pPr>
                      <a:r>
                        <a:rPr lang="en-US" sz="2400" b="1">
                          <a:effectLst/>
                        </a:rPr>
                        <a:t>Post-conditions:</a:t>
                      </a:r>
                      <a:endParaRPr lang="en-US" sz="2400" b="1">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dirty="0">
                          <a:effectLst/>
                        </a:rPr>
                        <a:t>New prescription is added to patient’s history</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1564382903"/>
                  </a:ext>
                </a:extLst>
              </a:tr>
              <a:tr h="337035">
                <a:tc rowSpan="5">
                  <a:txBody>
                    <a:bodyPr/>
                    <a:lstStyle/>
                    <a:p>
                      <a:pPr marL="0" marR="0">
                        <a:lnSpc>
                          <a:spcPct val="115000"/>
                        </a:lnSpc>
                        <a:spcBef>
                          <a:spcPts val="0"/>
                        </a:spcBef>
                        <a:spcAft>
                          <a:spcPts val="1000"/>
                        </a:spcAft>
                      </a:pPr>
                      <a:r>
                        <a:rPr lang="en-US" sz="2400" b="1" dirty="0">
                          <a:effectLst/>
                        </a:rPr>
                        <a:t>Flow of events:</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15000"/>
                        </a:lnSpc>
                        <a:spcBef>
                          <a:spcPts val="0"/>
                        </a:spcBef>
                        <a:spcAft>
                          <a:spcPts val="1000"/>
                        </a:spcAft>
                      </a:pPr>
                      <a:r>
                        <a:rPr lang="en-US" sz="2000" b="1" dirty="0">
                          <a:effectLst/>
                        </a:rPr>
                        <a:t>User Action</a:t>
                      </a:r>
                      <a:endParaRPr lang="en-US" sz="20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5">
                        <a:lumMod val="60000"/>
                        <a:lumOff val="40000"/>
                      </a:schemeClr>
                    </a:solidFill>
                  </a:tcPr>
                </a:tc>
                <a:tc>
                  <a:txBody>
                    <a:bodyPr/>
                    <a:lstStyle/>
                    <a:p>
                      <a:pPr marL="0" marR="0" algn="ctr">
                        <a:lnSpc>
                          <a:spcPct val="115000"/>
                        </a:lnSpc>
                        <a:spcBef>
                          <a:spcPts val="0"/>
                        </a:spcBef>
                        <a:spcAft>
                          <a:spcPts val="1000"/>
                        </a:spcAft>
                      </a:pPr>
                      <a:r>
                        <a:rPr lang="en-US" sz="2000" b="1" dirty="0">
                          <a:effectLst/>
                        </a:rPr>
                        <a:t>System Action</a:t>
                      </a:r>
                      <a:endParaRPr lang="en-US" sz="20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5">
                        <a:lumMod val="60000"/>
                        <a:lumOff val="40000"/>
                      </a:schemeClr>
                    </a:solidFill>
                  </a:tcPr>
                </a:tc>
                <a:extLst>
                  <a:ext uri="{0D108BD9-81ED-4DB2-BD59-A6C34878D82A}">
                    <a16:rowId xmlns:a16="http://schemas.microsoft.com/office/drawing/2014/main" val="4123473198"/>
                  </a:ext>
                </a:extLst>
              </a:tr>
              <a:tr h="527995">
                <a:tc vMerge="1">
                  <a:txBody>
                    <a:bodyPr/>
                    <a:lstStyle/>
                    <a:p>
                      <a:endParaRPr lang="en-US"/>
                    </a:p>
                  </a:txBody>
                  <a:tcPr/>
                </a:tc>
                <a:tc>
                  <a:txBody>
                    <a:bodyPr/>
                    <a:lstStyle/>
                    <a:p>
                      <a:pPr marL="457200" marR="0" indent="-457200">
                        <a:lnSpc>
                          <a:spcPct val="115000"/>
                        </a:lnSpc>
                        <a:spcBef>
                          <a:spcPts val="0"/>
                        </a:spcBef>
                        <a:spcAft>
                          <a:spcPts val="1000"/>
                        </a:spcAft>
                        <a:buFont typeface="+mj-lt"/>
                        <a:buAutoNum type="arabicPeriod"/>
                      </a:pPr>
                      <a:r>
                        <a:rPr lang="en-US" sz="2000" dirty="0">
                          <a:effectLst/>
                        </a:rPr>
                        <a:t>Doctor chooses to add new prescription</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1000"/>
                        </a:spcAft>
                      </a:pPr>
                      <a:r>
                        <a:rPr lang="en-US" sz="2000">
                          <a:effectLst/>
                        </a:rPr>
                        <a:t> </a:t>
                      </a:r>
                      <a:endParaRPr lang="en-US"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6984857"/>
                  </a:ext>
                </a:extLst>
              </a:tr>
              <a:tr h="403833">
                <a:tc vMerge="1">
                  <a:txBody>
                    <a:bodyPr/>
                    <a:lstStyle/>
                    <a:p>
                      <a:endParaRPr lang="en-US"/>
                    </a:p>
                  </a:txBody>
                  <a:tcPr/>
                </a:tc>
                <a:tc>
                  <a:txBody>
                    <a:bodyPr/>
                    <a:lstStyle/>
                    <a:p>
                      <a:pPr>
                        <a:lnSpc>
                          <a:spcPct val="115000"/>
                        </a:lnSpc>
                      </a:pPr>
                      <a:endParaRPr lang="en-US" sz="2000" dirty="0">
                        <a:effectLst/>
                        <a:latin typeface="Calibri" panose="020F0502020204030204" pitchFamily="34" charset="0"/>
                      </a:endParaRPr>
                    </a:p>
                  </a:txBody>
                  <a:tcPr marL="68580" marR="68580" marT="0" marB="0"/>
                </a:tc>
                <a:tc>
                  <a:txBody>
                    <a:bodyPr/>
                    <a:lstStyle/>
                    <a:p>
                      <a:pPr marL="457200" marR="0" indent="-457200">
                        <a:lnSpc>
                          <a:spcPct val="115000"/>
                        </a:lnSpc>
                        <a:spcBef>
                          <a:spcPts val="0"/>
                        </a:spcBef>
                        <a:spcAft>
                          <a:spcPts val="1000"/>
                        </a:spcAft>
                        <a:buFont typeface="+mj-lt"/>
                        <a:buAutoNum type="arabicPeriod" startAt="2"/>
                      </a:pPr>
                      <a:r>
                        <a:rPr lang="en-US" sz="2000" dirty="0">
                          <a:effectLst/>
                        </a:rPr>
                        <a:t>System displays prescription template</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504671835"/>
                  </a:ext>
                </a:extLst>
              </a:tr>
              <a:tr h="695060">
                <a:tc vMerge="1">
                  <a:txBody>
                    <a:bodyPr/>
                    <a:lstStyle/>
                    <a:p>
                      <a:endParaRPr lang="en-US"/>
                    </a:p>
                  </a:txBody>
                  <a:tcPr/>
                </a:tc>
                <a:tc>
                  <a:txBody>
                    <a:bodyPr/>
                    <a:lstStyle/>
                    <a:p>
                      <a:pPr marL="457200" marR="0" indent="-457200">
                        <a:lnSpc>
                          <a:spcPct val="115000"/>
                        </a:lnSpc>
                        <a:spcBef>
                          <a:spcPts val="0"/>
                        </a:spcBef>
                        <a:spcAft>
                          <a:spcPts val="1000"/>
                        </a:spcAft>
                        <a:buFont typeface="+mj-lt"/>
                        <a:buAutoNum type="arabicPeriod" startAt="3"/>
                      </a:pPr>
                      <a:r>
                        <a:rPr lang="en-US" sz="2000" dirty="0">
                          <a:effectLst/>
                        </a:rPr>
                        <a:t>Doctor fills prescription templates and saves it</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1000"/>
                        </a:spcAft>
                      </a:pPr>
                      <a:r>
                        <a:rPr lang="en-US" sz="2000">
                          <a:effectLst/>
                        </a:rPr>
                        <a:t> </a:t>
                      </a:r>
                      <a:endParaRPr lang="en-US"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927569799"/>
                  </a:ext>
                </a:extLst>
              </a:tr>
              <a:tr h="695060">
                <a:tc vMerge="1">
                  <a:txBody>
                    <a:bodyPr/>
                    <a:lstStyle/>
                    <a:p>
                      <a:endParaRPr lang="en-US"/>
                    </a:p>
                  </a:txBody>
                  <a:tcPr/>
                </a:tc>
                <a:tc>
                  <a:txBody>
                    <a:bodyPr/>
                    <a:lstStyle/>
                    <a:p>
                      <a:pPr marL="0" marR="0">
                        <a:lnSpc>
                          <a:spcPct val="115000"/>
                        </a:lnSpc>
                        <a:spcBef>
                          <a:spcPts val="0"/>
                        </a:spcBef>
                        <a:spcAft>
                          <a:spcPts val="1000"/>
                        </a:spcAft>
                      </a:pPr>
                      <a:r>
                        <a:rPr lang="en-US" sz="2000" dirty="0">
                          <a:effectLst/>
                        </a:rPr>
                        <a:t> </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457200" marR="0" indent="-457200">
                        <a:lnSpc>
                          <a:spcPct val="115000"/>
                        </a:lnSpc>
                        <a:spcBef>
                          <a:spcPts val="0"/>
                        </a:spcBef>
                        <a:spcAft>
                          <a:spcPts val="1000"/>
                        </a:spcAft>
                        <a:buFont typeface="+mj-lt"/>
                        <a:buAutoNum type="arabicPeriod" startAt="4"/>
                      </a:pPr>
                      <a:r>
                        <a:rPr lang="en-US" sz="2000" dirty="0">
                          <a:effectLst/>
                        </a:rPr>
                        <a:t>system adds new prescription to patient’s history</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890296733"/>
                  </a:ext>
                </a:extLst>
              </a:tr>
              <a:tr h="337035">
                <a:tc>
                  <a:txBody>
                    <a:bodyPr/>
                    <a:lstStyle/>
                    <a:p>
                      <a:pPr marL="0" marR="0">
                        <a:lnSpc>
                          <a:spcPct val="115000"/>
                        </a:lnSpc>
                        <a:spcBef>
                          <a:spcPts val="0"/>
                        </a:spcBef>
                        <a:spcAft>
                          <a:spcPts val="0"/>
                        </a:spcAft>
                      </a:pPr>
                      <a:r>
                        <a:rPr lang="en-US" sz="2400" b="1" dirty="0">
                          <a:effectLst/>
                        </a:rPr>
                        <a:t>Extends:</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gridSpan="2">
                  <a:txBody>
                    <a:bodyPr/>
                    <a:lstStyle/>
                    <a:p>
                      <a:pPr marL="0" marR="0" lvl="0" indent="0" rtl="0">
                        <a:lnSpc>
                          <a:spcPct val="115000"/>
                        </a:lnSpc>
                        <a:spcBef>
                          <a:spcPts val="0"/>
                        </a:spcBef>
                        <a:spcAft>
                          <a:spcPts val="0"/>
                        </a:spcAft>
                        <a:buFont typeface="Calibri" panose="020F0502020204030204" pitchFamily="34" charset="0"/>
                        <a:buNone/>
                      </a:pPr>
                      <a:r>
                        <a:rPr lang="en-US" sz="2000" dirty="0">
                          <a:effectLst/>
                          <a:latin typeface="Calibri" panose="020F0502020204030204" pitchFamily="34" charset="0"/>
                          <a:ea typeface="Calibri" panose="020F0502020204030204" pitchFamily="34" charset="0"/>
                          <a:cs typeface="Arial" panose="020B0604020202020204" pitchFamily="34" charset="0"/>
                        </a:rPr>
                        <a:t>Show medicine alternatives</a:t>
                      </a:r>
                    </a:p>
                  </a:txBody>
                  <a:tcPr marL="68580" marR="68580" marT="0" marB="0"/>
                </a:tc>
                <a:tc hMerge="1">
                  <a:txBody>
                    <a:bodyPr/>
                    <a:lstStyle/>
                    <a:p>
                      <a:endParaRPr lang="en-US"/>
                    </a:p>
                  </a:txBody>
                  <a:tcPr/>
                </a:tc>
                <a:extLst>
                  <a:ext uri="{0D108BD9-81ED-4DB2-BD59-A6C34878D82A}">
                    <a16:rowId xmlns:a16="http://schemas.microsoft.com/office/drawing/2014/main" val="3324851339"/>
                  </a:ext>
                </a:extLst>
              </a:tr>
            </a:tbl>
          </a:graphicData>
        </a:graphic>
      </p:graphicFrame>
      <p:sp>
        <p:nvSpPr>
          <p:cNvPr id="5" name="Oval 4">
            <a:extLst>
              <a:ext uri="{FF2B5EF4-FFF2-40B4-BE49-F238E27FC236}">
                <a16:creationId xmlns:a16="http://schemas.microsoft.com/office/drawing/2014/main" id="{CD9CF2C8-E294-4C67-901D-9604522A8707}"/>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9DC7146-8C21-477A-8577-A0EF0208A48B}"/>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19</a:t>
            </a:fld>
            <a:endParaRPr lang="en-US" sz="2000" b="1" dirty="0">
              <a:solidFill>
                <a:srgbClr val="002060"/>
              </a:solidFill>
            </a:endParaRPr>
          </a:p>
        </p:txBody>
      </p:sp>
      <p:sp>
        <p:nvSpPr>
          <p:cNvPr id="9" name="Title 1">
            <a:extLst>
              <a:ext uri="{FF2B5EF4-FFF2-40B4-BE49-F238E27FC236}">
                <a16:creationId xmlns:a16="http://schemas.microsoft.com/office/drawing/2014/main" id="{2DA43E39-8CD6-4913-A0D6-C75EDB5A4C44}"/>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analysis and design </a:t>
            </a:r>
            <a:r>
              <a:rPr lang="en-US" sz="3200" i="1" dirty="0">
                <a:solidFill>
                  <a:srgbClr val="002060"/>
                </a:solidFill>
                <a:latin typeface="+mn-lt"/>
              </a:rPr>
              <a:t>(cont.)</a:t>
            </a:r>
            <a:endParaRPr lang="en-US" sz="3200" b="1" i="1" dirty="0">
              <a:solidFill>
                <a:srgbClr val="002060"/>
              </a:solidFill>
              <a:latin typeface="+mn-lt"/>
            </a:endParaRPr>
          </a:p>
        </p:txBody>
      </p:sp>
    </p:spTree>
    <p:extLst>
      <p:ext uri="{BB962C8B-B14F-4D97-AF65-F5344CB8AC3E}">
        <p14:creationId xmlns:p14="http://schemas.microsoft.com/office/powerpoint/2010/main" val="2316911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solidFill>
                  <a:srgbClr val="FF0000"/>
                </a:solidFill>
              </a:rPr>
              <a:t>Introduction (motivation and problem statement)</a:t>
            </a:r>
          </a:p>
          <a:p>
            <a:r>
              <a:rPr lang="en-US" sz="2500" dirty="0"/>
              <a:t>Related work</a:t>
            </a:r>
          </a:p>
          <a:p>
            <a:r>
              <a:rPr lang="en-US" sz="2500" dirty="0"/>
              <a:t>System analysis and design</a:t>
            </a:r>
          </a:p>
          <a:p>
            <a:r>
              <a:rPr lang="en-US" sz="2500" dirty="0"/>
              <a:t>System structure and dynamic behavior</a:t>
            </a:r>
          </a:p>
          <a:p>
            <a:r>
              <a:rPr lang="en-US" sz="2500" dirty="0"/>
              <a:t>Tools used</a:t>
            </a:r>
          </a:p>
          <a:p>
            <a:r>
              <a:rPr lang="en-US" sz="2500" dirty="0"/>
              <a:t>Video Demo</a:t>
            </a:r>
          </a:p>
          <a:p>
            <a:r>
              <a:rPr lang="en-US" sz="2500" dirty="0"/>
              <a:t>System Testing</a:t>
            </a:r>
          </a:p>
          <a:p>
            <a:r>
              <a:rPr lang="en-US" sz="2500" dirty="0"/>
              <a:t>Time plan</a:t>
            </a:r>
          </a:p>
          <a:p>
            <a:r>
              <a:rPr lang="en-US" sz="2500" dirty="0"/>
              <a:t>Future work</a:t>
            </a:r>
          </a:p>
          <a:p>
            <a:r>
              <a:rPr lang="en-US" sz="2500" dirty="0"/>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2</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472285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Effect transition="in" filter="fade">
                                      <p:cBhvr>
                                        <p:cTn id="63" dur="1000"/>
                                        <p:tgtEl>
                                          <p:spTgt spid="3">
                                            <p:txEl>
                                              <p:pRg st="8" end="8"/>
                                            </p:txEl>
                                          </p:spTgt>
                                        </p:tgtEl>
                                      </p:cBhvr>
                                    </p:animEffect>
                                    <p:anim calcmode="lin" valueType="num">
                                      <p:cBhvr>
                                        <p:cTn id="6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3">
                                            <p:txEl>
                                              <p:pRg st="9" end="9"/>
                                            </p:txEl>
                                          </p:spTgt>
                                        </p:tgtEl>
                                        <p:attrNameLst>
                                          <p:attrName>style.visibility</p:attrName>
                                        </p:attrNameLst>
                                      </p:cBhvr>
                                      <p:to>
                                        <p:strVal val="visible"/>
                                      </p:to>
                                    </p:set>
                                    <p:animEffect transition="in" filter="fade">
                                      <p:cBhvr>
                                        <p:cTn id="70" dur="1000"/>
                                        <p:tgtEl>
                                          <p:spTgt spid="3">
                                            <p:txEl>
                                              <p:pRg st="9" end="9"/>
                                            </p:txEl>
                                          </p:spTgt>
                                        </p:tgtEl>
                                      </p:cBhvr>
                                    </p:animEffect>
                                    <p:anim calcmode="lin" valueType="num">
                                      <p:cBhvr>
                                        <p:cTn id="71"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2"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824F0B2B-2F24-4B73-A480-385C4C665F2D}"/>
              </a:ext>
            </a:extLst>
          </p:cNvPr>
          <p:cNvGraphicFramePr>
            <a:graphicFrameLocks noGrp="1"/>
          </p:cNvGraphicFramePr>
          <p:nvPr>
            <p:extLst>
              <p:ext uri="{D42A27DB-BD31-4B8C-83A1-F6EECF244321}">
                <p14:modId xmlns:p14="http://schemas.microsoft.com/office/powerpoint/2010/main" val="4154621541"/>
              </p:ext>
            </p:extLst>
          </p:nvPr>
        </p:nvGraphicFramePr>
        <p:xfrm>
          <a:off x="838199" y="1253330"/>
          <a:ext cx="10580006" cy="4877902"/>
        </p:xfrm>
        <a:graphic>
          <a:graphicData uri="http://schemas.openxmlformats.org/drawingml/2006/table">
            <a:tbl>
              <a:tblPr firstRow="1" firstCol="1" bandRow="1">
                <a:tableStyleId>{5940675A-B579-460E-94D1-54222C63F5DA}</a:tableStyleId>
              </a:tblPr>
              <a:tblGrid>
                <a:gridCol w="2219794">
                  <a:extLst>
                    <a:ext uri="{9D8B030D-6E8A-4147-A177-3AD203B41FA5}">
                      <a16:colId xmlns:a16="http://schemas.microsoft.com/office/drawing/2014/main" val="1575935004"/>
                    </a:ext>
                  </a:extLst>
                </a:gridCol>
                <a:gridCol w="4557010">
                  <a:extLst>
                    <a:ext uri="{9D8B030D-6E8A-4147-A177-3AD203B41FA5}">
                      <a16:colId xmlns:a16="http://schemas.microsoft.com/office/drawing/2014/main" val="3966424540"/>
                    </a:ext>
                  </a:extLst>
                </a:gridCol>
                <a:gridCol w="3803202">
                  <a:extLst>
                    <a:ext uri="{9D8B030D-6E8A-4147-A177-3AD203B41FA5}">
                      <a16:colId xmlns:a16="http://schemas.microsoft.com/office/drawing/2014/main" val="3049683338"/>
                    </a:ext>
                  </a:extLst>
                </a:gridCol>
              </a:tblGrid>
              <a:tr h="379155">
                <a:tc>
                  <a:txBody>
                    <a:bodyPr/>
                    <a:lstStyle/>
                    <a:p>
                      <a:pPr marL="0" marR="0">
                        <a:lnSpc>
                          <a:spcPct val="115000"/>
                        </a:lnSpc>
                        <a:spcBef>
                          <a:spcPts val="0"/>
                        </a:spcBef>
                        <a:spcAft>
                          <a:spcPts val="1000"/>
                        </a:spcAft>
                      </a:pPr>
                      <a:r>
                        <a:rPr lang="en-US" sz="2400" b="1" dirty="0">
                          <a:effectLst/>
                        </a:rPr>
                        <a:t>Use Case ID:</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dirty="0">
                          <a:effectLst/>
                        </a:rPr>
                        <a:t>8</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3301666383"/>
                  </a:ext>
                </a:extLst>
              </a:tr>
              <a:tr h="347316">
                <a:tc>
                  <a:txBody>
                    <a:bodyPr/>
                    <a:lstStyle/>
                    <a:p>
                      <a:pPr marL="0" marR="0">
                        <a:lnSpc>
                          <a:spcPct val="115000"/>
                        </a:lnSpc>
                        <a:spcBef>
                          <a:spcPts val="0"/>
                        </a:spcBef>
                        <a:spcAft>
                          <a:spcPts val="1000"/>
                        </a:spcAft>
                      </a:pPr>
                      <a:r>
                        <a:rPr lang="en-US" sz="2400" b="1">
                          <a:effectLst/>
                        </a:rPr>
                        <a:t>Use Case Name:</a:t>
                      </a:r>
                      <a:endParaRPr lang="en-US" sz="2400" b="1">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dirty="0">
                          <a:effectLst/>
                        </a:rPr>
                        <a:t>Show medicine alternatives</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2477683239"/>
                  </a:ext>
                </a:extLst>
              </a:tr>
              <a:tr h="347316">
                <a:tc>
                  <a:txBody>
                    <a:bodyPr/>
                    <a:lstStyle/>
                    <a:p>
                      <a:pPr marL="0" marR="0">
                        <a:lnSpc>
                          <a:spcPct val="115000"/>
                        </a:lnSpc>
                        <a:spcBef>
                          <a:spcPts val="0"/>
                        </a:spcBef>
                        <a:spcAft>
                          <a:spcPts val="1000"/>
                        </a:spcAft>
                      </a:pPr>
                      <a:r>
                        <a:rPr lang="en-US" sz="2400" b="1">
                          <a:effectLst/>
                        </a:rPr>
                        <a:t>Actors:</a:t>
                      </a:r>
                      <a:endParaRPr lang="en-US" sz="2400" b="1">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dirty="0">
                          <a:effectLst/>
                        </a:rPr>
                        <a:t>Doctor</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309628730"/>
                  </a:ext>
                </a:extLst>
              </a:tr>
              <a:tr h="347316">
                <a:tc>
                  <a:txBody>
                    <a:bodyPr/>
                    <a:lstStyle/>
                    <a:p>
                      <a:pPr marL="0" marR="0">
                        <a:lnSpc>
                          <a:spcPct val="115000"/>
                        </a:lnSpc>
                        <a:spcBef>
                          <a:spcPts val="0"/>
                        </a:spcBef>
                        <a:spcAft>
                          <a:spcPts val="1000"/>
                        </a:spcAft>
                      </a:pPr>
                      <a:r>
                        <a:rPr lang="en-US" sz="2400" b="1">
                          <a:effectLst/>
                        </a:rPr>
                        <a:t>Pre-conditions:</a:t>
                      </a:r>
                      <a:endParaRPr lang="en-US" sz="2400" b="1">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dirty="0">
                          <a:effectLst/>
                        </a:rPr>
                        <a:t>Doctor is opening prescription template</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937473823"/>
                  </a:ext>
                </a:extLst>
              </a:tr>
              <a:tr h="347316">
                <a:tc>
                  <a:txBody>
                    <a:bodyPr/>
                    <a:lstStyle/>
                    <a:p>
                      <a:pPr marL="0" marR="0">
                        <a:lnSpc>
                          <a:spcPct val="115000"/>
                        </a:lnSpc>
                        <a:spcBef>
                          <a:spcPts val="0"/>
                        </a:spcBef>
                        <a:spcAft>
                          <a:spcPts val="1000"/>
                        </a:spcAft>
                      </a:pPr>
                      <a:r>
                        <a:rPr lang="en-US" sz="2400" b="1">
                          <a:effectLst/>
                        </a:rPr>
                        <a:t>Post-conditions:</a:t>
                      </a:r>
                      <a:endParaRPr lang="en-US" sz="2400" b="1">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15000"/>
                        </a:lnSpc>
                        <a:spcBef>
                          <a:spcPts val="0"/>
                        </a:spcBef>
                        <a:spcAft>
                          <a:spcPts val="1000"/>
                        </a:spcAft>
                      </a:pPr>
                      <a:r>
                        <a:rPr lang="en-US" sz="2000" dirty="0">
                          <a:effectLst/>
                        </a:rPr>
                        <a:t>Selected alternatives are added to prescription</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en-US"/>
                    </a:p>
                  </a:txBody>
                  <a:tcPr/>
                </a:tc>
                <a:extLst>
                  <a:ext uri="{0D108BD9-81ED-4DB2-BD59-A6C34878D82A}">
                    <a16:rowId xmlns:a16="http://schemas.microsoft.com/office/drawing/2014/main" val="366093465"/>
                  </a:ext>
                </a:extLst>
              </a:tr>
              <a:tr h="347316">
                <a:tc rowSpan="5">
                  <a:txBody>
                    <a:bodyPr/>
                    <a:lstStyle/>
                    <a:p>
                      <a:pPr marL="0" marR="0">
                        <a:lnSpc>
                          <a:spcPct val="115000"/>
                        </a:lnSpc>
                        <a:spcBef>
                          <a:spcPts val="0"/>
                        </a:spcBef>
                        <a:spcAft>
                          <a:spcPts val="1000"/>
                        </a:spcAft>
                      </a:pPr>
                      <a:r>
                        <a:rPr lang="en-US" sz="2400" b="1" dirty="0">
                          <a:effectLst/>
                        </a:rPr>
                        <a:t>Flow of events:</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15000"/>
                        </a:lnSpc>
                        <a:spcBef>
                          <a:spcPts val="0"/>
                        </a:spcBef>
                        <a:spcAft>
                          <a:spcPts val="1000"/>
                        </a:spcAft>
                      </a:pPr>
                      <a:r>
                        <a:rPr lang="en-US" sz="2000" b="1" dirty="0">
                          <a:effectLst/>
                        </a:rPr>
                        <a:t>User Action</a:t>
                      </a:r>
                      <a:endParaRPr lang="en-US" sz="20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5">
                        <a:lumMod val="60000"/>
                        <a:lumOff val="40000"/>
                      </a:schemeClr>
                    </a:solidFill>
                  </a:tcPr>
                </a:tc>
                <a:tc>
                  <a:txBody>
                    <a:bodyPr/>
                    <a:lstStyle/>
                    <a:p>
                      <a:pPr marL="0" marR="0" algn="ctr">
                        <a:lnSpc>
                          <a:spcPct val="115000"/>
                        </a:lnSpc>
                        <a:spcBef>
                          <a:spcPts val="0"/>
                        </a:spcBef>
                        <a:spcAft>
                          <a:spcPts val="1000"/>
                        </a:spcAft>
                      </a:pPr>
                      <a:r>
                        <a:rPr lang="en-US" sz="2000" b="1" dirty="0">
                          <a:effectLst/>
                        </a:rPr>
                        <a:t>System Action</a:t>
                      </a:r>
                      <a:endParaRPr lang="en-US" sz="20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5">
                        <a:lumMod val="60000"/>
                        <a:lumOff val="40000"/>
                      </a:schemeClr>
                    </a:solidFill>
                  </a:tcPr>
                </a:tc>
                <a:extLst>
                  <a:ext uri="{0D108BD9-81ED-4DB2-BD59-A6C34878D82A}">
                    <a16:rowId xmlns:a16="http://schemas.microsoft.com/office/drawing/2014/main" val="3507749701"/>
                  </a:ext>
                </a:extLst>
              </a:tr>
              <a:tr h="430315">
                <a:tc vMerge="1">
                  <a:txBody>
                    <a:bodyPr/>
                    <a:lstStyle/>
                    <a:p>
                      <a:endParaRPr lang="en-US"/>
                    </a:p>
                  </a:txBody>
                  <a:tcPr/>
                </a:tc>
                <a:tc>
                  <a:txBody>
                    <a:bodyPr/>
                    <a:lstStyle/>
                    <a:p>
                      <a:pPr marL="457200" marR="0" indent="-457200">
                        <a:lnSpc>
                          <a:spcPct val="115000"/>
                        </a:lnSpc>
                        <a:spcBef>
                          <a:spcPts val="0"/>
                        </a:spcBef>
                        <a:spcAft>
                          <a:spcPts val="1000"/>
                        </a:spcAft>
                        <a:buFont typeface="+mj-lt"/>
                        <a:buAutoNum type="arabicPeriod"/>
                      </a:pPr>
                      <a:r>
                        <a:rPr lang="en-US" sz="2000" dirty="0">
                          <a:effectLst/>
                        </a:rPr>
                        <a:t>Doctor adds a medicine to the prescription</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1000"/>
                        </a:spcAft>
                      </a:pPr>
                      <a:r>
                        <a:rPr lang="en-US" sz="2000" dirty="0">
                          <a:effectLst/>
                        </a:rPr>
                        <a:t> </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790350693"/>
                  </a:ext>
                </a:extLst>
              </a:tr>
              <a:tr h="716262">
                <a:tc vMerge="1">
                  <a:txBody>
                    <a:bodyPr/>
                    <a:lstStyle/>
                    <a:p>
                      <a:endParaRPr lang="en-US"/>
                    </a:p>
                  </a:txBody>
                  <a:tcPr/>
                </a:tc>
                <a:tc>
                  <a:txBody>
                    <a:bodyPr/>
                    <a:lstStyle/>
                    <a:p>
                      <a:pPr>
                        <a:lnSpc>
                          <a:spcPct val="115000"/>
                        </a:lnSpc>
                      </a:pPr>
                      <a:endParaRPr lang="en-US" sz="2000" dirty="0">
                        <a:effectLst/>
                        <a:latin typeface="Calibri" panose="020F0502020204030204" pitchFamily="34" charset="0"/>
                      </a:endParaRPr>
                    </a:p>
                  </a:txBody>
                  <a:tcPr marL="68580" marR="68580" marT="0" marB="0"/>
                </a:tc>
                <a:tc>
                  <a:txBody>
                    <a:bodyPr/>
                    <a:lstStyle/>
                    <a:p>
                      <a:pPr marL="457200" marR="0" indent="-457200">
                        <a:lnSpc>
                          <a:spcPct val="115000"/>
                        </a:lnSpc>
                        <a:spcBef>
                          <a:spcPts val="0"/>
                        </a:spcBef>
                        <a:spcAft>
                          <a:spcPts val="1000"/>
                        </a:spcAft>
                        <a:buFont typeface="+mj-lt"/>
                        <a:buAutoNum type="arabicPeriod" startAt="2"/>
                      </a:pPr>
                      <a:r>
                        <a:rPr lang="en-US" sz="2000" dirty="0">
                          <a:effectLst/>
                        </a:rPr>
                        <a:t>System displays a list of alternative medicines</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023870036"/>
                  </a:ext>
                </a:extLst>
              </a:tr>
              <a:tr h="437981">
                <a:tc vMerge="1">
                  <a:txBody>
                    <a:bodyPr/>
                    <a:lstStyle/>
                    <a:p>
                      <a:endParaRPr lang="en-US"/>
                    </a:p>
                  </a:txBody>
                  <a:tcPr/>
                </a:tc>
                <a:tc>
                  <a:txBody>
                    <a:bodyPr/>
                    <a:lstStyle/>
                    <a:p>
                      <a:pPr marL="457200" marR="0" indent="-457200">
                        <a:lnSpc>
                          <a:spcPct val="115000"/>
                        </a:lnSpc>
                        <a:spcBef>
                          <a:spcPts val="0"/>
                        </a:spcBef>
                        <a:spcAft>
                          <a:spcPts val="1000"/>
                        </a:spcAft>
                        <a:buFont typeface="+mj-lt"/>
                        <a:buAutoNum type="arabicPeriod" startAt="3"/>
                      </a:pPr>
                      <a:r>
                        <a:rPr lang="en-US" sz="2000" dirty="0">
                          <a:effectLst/>
                        </a:rPr>
                        <a:t>Doctor selects medicines form the list</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1000"/>
                        </a:spcAft>
                      </a:pPr>
                      <a:r>
                        <a:rPr lang="en-US" sz="2000" dirty="0">
                          <a:effectLst/>
                        </a:rPr>
                        <a:t> </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327851067"/>
                  </a:ext>
                </a:extLst>
              </a:tr>
              <a:tr h="716262">
                <a:tc vMerge="1">
                  <a:txBody>
                    <a:bodyPr/>
                    <a:lstStyle/>
                    <a:p>
                      <a:endParaRPr lang="en-US"/>
                    </a:p>
                  </a:txBody>
                  <a:tcPr/>
                </a:tc>
                <a:tc>
                  <a:txBody>
                    <a:bodyPr/>
                    <a:lstStyle/>
                    <a:p>
                      <a:pPr marL="0" marR="0">
                        <a:lnSpc>
                          <a:spcPct val="115000"/>
                        </a:lnSpc>
                        <a:spcBef>
                          <a:spcPts val="0"/>
                        </a:spcBef>
                        <a:spcAft>
                          <a:spcPts val="1000"/>
                        </a:spcAft>
                      </a:pPr>
                      <a:r>
                        <a:rPr lang="en-US" sz="2000" dirty="0">
                          <a:effectLst/>
                        </a:rPr>
                        <a:t> </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457200" marR="0" indent="-457200">
                        <a:lnSpc>
                          <a:spcPct val="115000"/>
                        </a:lnSpc>
                        <a:spcBef>
                          <a:spcPts val="0"/>
                        </a:spcBef>
                        <a:spcAft>
                          <a:spcPts val="1000"/>
                        </a:spcAft>
                        <a:buFont typeface="+mj-lt"/>
                        <a:buAutoNum type="arabicPeriod" startAt="4"/>
                      </a:pPr>
                      <a:r>
                        <a:rPr lang="en-US" sz="2000" dirty="0">
                          <a:effectLst/>
                        </a:rPr>
                        <a:t>system adds selected medicines to the prescription</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056829133"/>
                  </a:ext>
                </a:extLst>
              </a:tr>
            </a:tbl>
          </a:graphicData>
        </a:graphic>
      </p:graphicFrame>
      <p:sp>
        <p:nvSpPr>
          <p:cNvPr id="6" name="Oval 5">
            <a:extLst>
              <a:ext uri="{FF2B5EF4-FFF2-40B4-BE49-F238E27FC236}">
                <a16:creationId xmlns:a16="http://schemas.microsoft.com/office/drawing/2014/main" id="{1C2CACCC-B632-4692-A44D-2167E6457F95}"/>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lide Number Placeholder 3">
            <a:extLst>
              <a:ext uri="{FF2B5EF4-FFF2-40B4-BE49-F238E27FC236}">
                <a16:creationId xmlns:a16="http://schemas.microsoft.com/office/drawing/2014/main" id="{E134F571-9F51-4565-9766-FDB153C3CF08}"/>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20</a:t>
            </a:fld>
            <a:endParaRPr lang="en-US" sz="2000" b="1" dirty="0">
              <a:solidFill>
                <a:srgbClr val="002060"/>
              </a:solidFill>
            </a:endParaRPr>
          </a:p>
        </p:txBody>
      </p:sp>
      <p:sp>
        <p:nvSpPr>
          <p:cNvPr id="8" name="Title 1">
            <a:extLst>
              <a:ext uri="{FF2B5EF4-FFF2-40B4-BE49-F238E27FC236}">
                <a16:creationId xmlns:a16="http://schemas.microsoft.com/office/drawing/2014/main" id="{EC28CB3C-D5F5-43DC-B0A7-121F5914E172}"/>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analysis and design </a:t>
            </a:r>
            <a:r>
              <a:rPr lang="en-US" sz="3200" i="1" dirty="0">
                <a:solidFill>
                  <a:srgbClr val="002060"/>
                </a:solidFill>
                <a:latin typeface="+mn-lt"/>
              </a:rPr>
              <a:t>(cont.)</a:t>
            </a:r>
            <a:endParaRPr lang="en-US" sz="3200" b="1" i="1" dirty="0">
              <a:solidFill>
                <a:srgbClr val="002060"/>
              </a:solidFill>
              <a:latin typeface="+mn-lt"/>
            </a:endParaRPr>
          </a:p>
        </p:txBody>
      </p:sp>
    </p:spTree>
    <p:extLst>
      <p:ext uri="{BB962C8B-B14F-4D97-AF65-F5344CB8AC3E}">
        <p14:creationId xmlns:p14="http://schemas.microsoft.com/office/powerpoint/2010/main" val="42350400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t>Introduction (motivation and problem statement)</a:t>
            </a:r>
          </a:p>
          <a:p>
            <a:r>
              <a:rPr lang="en-US" sz="2500" dirty="0"/>
              <a:t>Related work</a:t>
            </a:r>
          </a:p>
          <a:p>
            <a:r>
              <a:rPr lang="en-US" sz="2500" dirty="0"/>
              <a:t>System analysis and design</a:t>
            </a:r>
          </a:p>
          <a:p>
            <a:r>
              <a:rPr lang="en-US" sz="2500" dirty="0">
                <a:solidFill>
                  <a:srgbClr val="FF0000"/>
                </a:solidFill>
              </a:rPr>
              <a:t>System structure and dynamic behavior</a:t>
            </a:r>
          </a:p>
          <a:p>
            <a:r>
              <a:rPr lang="en-US" sz="2500" dirty="0"/>
              <a:t>Tools used</a:t>
            </a:r>
          </a:p>
          <a:p>
            <a:r>
              <a:rPr lang="en-US" sz="2500" dirty="0"/>
              <a:t>Video Demo</a:t>
            </a:r>
          </a:p>
          <a:p>
            <a:r>
              <a:rPr lang="en-US" sz="2500" dirty="0"/>
              <a:t>System Testing</a:t>
            </a:r>
          </a:p>
          <a:p>
            <a:r>
              <a:rPr lang="en-US" sz="2500" dirty="0"/>
              <a:t>Time plan</a:t>
            </a:r>
          </a:p>
          <a:p>
            <a:r>
              <a:rPr lang="en-US" sz="2500" dirty="0"/>
              <a:t>Future work</a:t>
            </a:r>
          </a:p>
          <a:p>
            <a:r>
              <a:rPr lang="en-US" sz="2500" dirty="0"/>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21</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8088906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516C244-74D4-4965-944A-054AA06C6C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981" y="1699066"/>
            <a:ext cx="2191434" cy="2191434"/>
          </a:xfrm>
          <a:prstGeom prst="rect">
            <a:avLst/>
          </a:prstGeom>
        </p:spPr>
      </p:pic>
      <p:sp>
        <p:nvSpPr>
          <p:cNvPr id="24" name="Rectangle 23">
            <a:extLst>
              <a:ext uri="{FF2B5EF4-FFF2-40B4-BE49-F238E27FC236}">
                <a16:creationId xmlns:a16="http://schemas.microsoft.com/office/drawing/2014/main" id="{66F51546-15D5-4FF8-B0EF-5A296CBC6C77}"/>
              </a:ext>
            </a:extLst>
          </p:cNvPr>
          <p:cNvSpPr/>
          <p:nvPr/>
        </p:nvSpPr>
        <p:spPr>
          <a:xfrm>
            <a:off x="3184930" y="2486072"/>
            <a:ext cx="2369132" cy="107749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500" b="1" dirty="0">
                <a:solidFill>
                  <a:schemeClr val="bg2">
                    <a:lumMod val="10000"/>
                  </a:schemeClr>
                </a:solidFill>
              </a:rPr>
              <a:t>Presentation layer</a:t>
            </a:r>
          </a:p>
        </p:txBody>
      </p:sp>
      <p:sp>
        <p:nvSpPr>
          <p:cNvPr id="29" name="Arrow: Right 28">
            <a:extLst>
              <a:ext uri="{FF2B5EF4-FFF2-40B4-BE49-F238E27FC236}">
                <a16:creationId xmlns:a16="http://schemas.microsoft.com/office/drawing/2014/main" id="{92F80BB4-C000-46C1-9A46-613F7C6FA5A9}"/>
              </a:ext>
            </a:extLst>
          </p:cNvPr>
          <p:cNvSpPr/>
          <p:nvPr/>
        </p:nvSpPr>
        <p:spPr>
          <a:xfrm>
            <a:off x="2528938" y="2718269"/>
            <a:ext cx="592444" cy="20006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B98E3A8-3CD4-43C7-A784-D0164B956D9E}"/>
              </a:ext>
            </a:extLst>
          </p:cNvPr>
          <p:cNvSpPr/>
          <p:nvPr/>
        </p:nvSpPr>
        <p:spPr>
          <a:xfrm>
            <a:off x="6254363" y="2500139"/>
            <a:ext cx="2369132" cy="1077498"/>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500" b="1" dirty="0">
                <a:solidFill>
                  <a:schemeClr val="bg2">
                    <a:lumMod val="10000"/>
                  </a:schemeClr>
                </a:solidFill>
              </a:rPr>
              <a:t>Business Logic layer</a:t>
            </a:r>
          </a:p>
        </p:txBody>
      </p:sp>
      <p:sp>
        <p:nvSpPr>
          <p:cNvPr id="31" name="Rectangle 30">
            <a:extLst>
              <a:ext uri="{FF2B5EF4-FFF2-40B4-BE49-F238E27FC236}">
                <a16:creationId xmlns:a16="http://schemas.microsoft.com/office/drawing/2014/main" id="{490D733C-BC8C-432B-8974-401E7543C0DE}"/>
              </a:ext>
            </a:extLst>
          </p:cNvPr>
          <p:cNvSpPr/>
          <p:nvPr/>
        </p:nvSpPr>
        <p:spPr>
          <a:xfrm>
            <a:off x="9320786" y="2500139"/>
            <a:ext cx="2369132" cy="1077498"/>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500" b="1" dirty="0">
                <a:solidFill>
                  <a:schemeClr val="bg2">
                    <a:lumMod val="10000"/>
                  </a:schemeClr>
                </a:solidFill>
              </a:rPr>
              <a:t>Data access layer</a:t>
            </a:r>
          </a:p>
        </p:txBody>
      </p:sp>
      <p:sp>
        <p:nvSpPr>
          <p:cNvPr id="32" name="Arrow: Right 31">
            <a:extLst>
              <a:ext uri="{FF2B5EF4-FFF2-40B4-BE49-F238E27FC236}">
                <a16:creationId xmlns:a16="http://schemas.microsoft.com/office/drawing/2014/main" id="{F6A629A5-CADF-45AD-91C6-9E8E242EF28A}"/>
              </a:ext>
            </a:extLst>
          </p:cNvPr>
          <p:cNvSpPr/>
          <p:nvPr/>
        </p:nvSpPr>
        <p:spPr>
          <a:xfrm rot="10800000">
            <a:off x="2528938" y="3217869"/>
            <a:ext cx="592444" cy="20006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7174E964-3341-424A-8496-20F984AC768B}"/>
              </a:ext>
            </a:extLst>
          </p:cNvPr>
          <p:cNvSpPr/>
          <p:nvPr/>
        </p:nvSpPr>
        <p:spPr>
          <a:xfrm>
            <a:off x="5614978" y="2708818"/>
            <a:ext cx="592444" cy="20006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Arrow: Right 34">
            <a:extLst>
              <a:ext uri="{FF2B5EF4-FFF2-40B4-BE49-F238E27FC236}">
                <a16:creationId xmlns:a16="http://schemas.microsoft.com/office/drawing/2014/main" id="{63098625-FBC5-438A-8258-1EDC19511811}"/>
              </a:ext>
            </a:extLst>
          </p:cNvPr>
          <p:cNvSpPr/>
          <p:nvPr/>
        </p:nvSpPr>
        <p:spPr>
          <a:xfrm rot="10800000">
            <a:off x="5614978" y="3208418"/>
            <a:ext cx="592444" cy="20006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Arrow: Right 35">
            <a:extLst>
              <a:ext uri="{FF2B5EF4-FFF2-40B4-BE49-F238E27FC236}">
                <a16:creationId xmlns:a16="http://schemas.microsoft.com/office/drawing/2014/main" id="{165CD4CD-BA44-4842-9570-FA480505687E}"/>
              </a:ext>
            </a:extLst>
          </p:cNvPr>
          <p:cNvSpPr/>
          <p:nvPr/>
        </p:nvSpPr>
        <p:spPr>
          <a:xfrm>
            <a:off x="8681876" y="2708818"/>
            <a:ext cx="592444" cy="20006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Arrow: Right 36">
            <a:extLst>
              <a:ext uri="{FF2B5EF4-FFF2-40B4-BE49-F238E27FC236}">
                <a16:creationId xmlns:a16="http://schemas.microsoft.com/office/drawing/2014/main" id="{640F2B65-E84B-4AD5-880A-B9FCED750DAB}"/>
              </a:ext>
            </a:extLst>
          </p:cNvPr>
          <p:cNvSpPr/>
          <p:nvPr/>
        </p:nvSpPr>
        <p:spPr>
          <a:xfrm rot="10800000">
            <a:off x="8681876" y="3208418"/>
            <a:ext cx="592444" cy="20006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CA57BE82-77BD-4CFA-96E3-78336FF8AD20}"/>
              </a:ext>
            </a:extLst>
          </p:cNvPr>
          <p:cNvCxnSpPr>
            <a:cxnSpLocks/>
          </p:cNvCxnSpPr>
          <p:nvPr/>
        </p:nvCxnSpPr>
        <p:spPr>
          <a:xfrm flipH="1">
            <a:off x="4288302" y="3575289"/>
            <a:ext cx="1" cy="1284010"/>
          </a:xfrm>
          <a:prstGeom prst="line">
            <a:avLst/>
          </a:prstGeom>
        </p:spPr>
        <p:style>
          <a:lnRef idx="3">
            <a:schemeClr val="dk1"/>
          </a:lnRef>
          <a:fillRef idx="0">
            <a:schemeClr val="dk1"/>
          </a:fillRef>
          <a:effectRef idx="2">
            <a:schemeClr val="dk1"/>
          </a:effectRef>
          <a:fontRef idx="minor">
            <a:schemeClr val="tx1"/>
          </a:fontRef>
        </p:style>
      </p:cxnSp>
      <p:cxnSp>
        <p:nvCxnSpPr>
          <p:cNvPr id="45" name="Straight Connector 44">
            <a:extLst>
              <a:ext uri="{FF2B5EF4-FFF2-40B4-BE49-F238E27FC236}">
                <a16:creationId xmlns:a16="http://schemas.microsoft.com/office/drawing/2014/main" id="{2CCBB4EC-FD34-4F2B-9478-C841DC4D74C0}"/>
              </a:ext>
            </a:extLst>
          </p:cNvPr>
          <p:cNvCxnSpPr>
            <a:cxnSpLocks/>
          </p:cNvCxnSpPr>
          <p:nvPr/>
        </p:nvCxnSpPr>
        <p:spPr>
          <a:xfrm>
            <a:off x="4637547" y="3575736"/>
            <a:ext cx="1458453" cy="1225662"/>
          </a:xfrm>
          <a:prstGeom prst="line">
            <a:avLst/>
          </a:prstGeom>
        </p:spPr>
        <p:style>
          <a:lnRef idx="3">
            <a:schemeClr val="dk1"/>
          </a:lnRef>
          <a:fillRef idx="0">
            <a:schemeClr val="dk1"/>
          </a:fillRef>
          <a:effectRef idx="2">
            <a:schemeClr val="dk1"/>
          </a:effectRef>
          <a:fontRef idx="minor">
            <a:schemeClr val="tx1"/>
          </a:fontRef>
        </p:style>
      </p:cxnSp>
      <p:sp>
        <p:nvSpPr>
          <p:cNvPr id="50" name="Title 1">
            <a:extLst>
              <a:ext uri="{FF2B5EF4-FFF2-40B4-BE49-F238E27FC236}">
                <a16:creationId xmlns:a16="http://schemas.microsoft.com/office/drawing/2014/main" id="{1510699E-F0EE-4693-8C0C-8796F1A974D5}"/>
              </a:ext>
            </a:extLst>
          </p:cNvPr>
          <p:cNvSpPr txBox="1">
            <a:spLocks/>
          </p:cNvSpPr>
          <p:nvPr/>
        </p:nvSpPr>
        <p:spPr>
          <a:xfrm>
            <a:off x="1523999" y="4812926"/>
            <a:ext cx="1734111" cy="4773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200" dirty="0">
                <a:latin typeface="+mn-lt"/>
              </a:rPr>
              <a:t>Web pages</a:t>
            </a:r>
          </a:p>
        </p:txBody>
      </p:sp>
      <p:sp>
        <p:nvSpPr>
          <p:cNvPr id="51" name="Title 1">
            <a:extLst>
              <a:ext uri="{FF2B5EF4-FFF2-40B4-BE49-F238E27FC236}">
                <a16:creationId xmlns:a16="http://schemas.microsoft.com/office/drawing/2014/main" id="{80FBEF7E-41E5-421B-AAE7-0526A2E13C27}"/>
              </a:ext>
            </a:extLst>
          </p:cNvPr>
          <p:cNvSpPr txBox="1">
            <a:spLocks/>
          </p:cNvSpPr>
          <p:nvPr/>
        </p:nvSpPr>
        <p:spPr>
          <a:xfrm>
            <a:off x="3258111" y="4706917"/>
            <a:ext cx="1876614" cy="73390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200" dirty="0">
                <a:latin typeface="+mn-lt"/>
              </a:rPr>
              <a:t>Controllers</a:t>
            </a:r>
          </a:p>
        </p:txBody>
      </p:sp>
      <p:sp>
        <p:nvSpPr>
          <p:cNvPr id="52" name="Title 1">
            <a:extLst>
              <a:ext uri="{FF2B5EF4-FFF2-40B4-BE49-F238E27FC236}">
                <a16:creationId xmlns:a16="http://schemas.microsoft.com/office/drawing/2014/main" id="{B55D9367-056C-4E3F-8EE6-DB37B6E34E0F}"/>
              </a:ext>
            </a:extLst>
          </p:cNvPr>
          <p:cNvSpPr txBox="1">
            <a:spLocks/>
          </p:cNvSpPr>
          <p:nvPr/>
        </p:nvSpPr>
        <p:spPr>
          <a:xfrm>
            <a:off x="5282447" y="4895196"/>
            <a:ext cx="2007061" cy="39512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200" dirty="0" err="1">
                <a:latin typeface="+mn-lt"/>
              </a:rPr>
              <a:t>ViewModels</a:t>
            </a:r>
            <a:endParaRPr lang="en-US" sz="2200" dirty="0">
              <a:latin typeface="+mn-lt"/>
            </a:endParaRPr>
          </a:p>
        </p:txBody>
      </p:sp>
      <p:cxnSp>
        <p:nvCxnSpPr>
          <p:cNvPr id="22" name="Straight Connector 21">
            <a:extLst>
              <a:ext uri="{FF2B5EF4-FFF2-40B4-BE49-F238E27FC236}">
                <a16:creationId xmlns:a16="http://schemas.microsoft.com/office/drawing/2014/main" id="{650DFBE2-DB22-4554-89F9-16140465AB2C}"/>
              </a:ext>
            </a:extLst>
          </p:cNvPr>
          <p:cNvCxnSpPr>
            <a:cxnSpLocks/>
          </p:cNvCxnSpPr>
          <p:nvPr/>
        </p:nvCxnSpPr>
        <p:spPr>
          <a:xfrm flipH="1">
            <a:off x="2449920" y="3567161"/>
            <a:ext cx="1458453" cy="1225662"/>
          </a:xfrm>
          <a:prstGeom prst="line">
            <a:avLst/>
          </a:prstGeom>
        </p:spPr>
        <p:style>
          <a:lnRef idx="3">
            <a:schemeClr val="dk1"/>
          </a:lnRef>
          <a:fillRef idx="0">
            <a:schemeClr val="dk1"/>
          </a:fillRef>
          <a:effectRef idx="2">
            <a:schemeClr val="dk1"/>
          </a:effectRef>
          <a:fontRef idx="minor">
            <a:schemeClr val="tx1"/>
          </a:fontRef>
        </p:style>
      </p:cxnSp>
      <p:sp>
        <p:nvSpPr>
          <p:cNvPr id="21" name="Oval 20">
            <a:extLst>
              <a:ext uri="{FF2B5EF4-FFF2-40B4-BE49-F238E27FC236}">
                <a16:creationId xmlns:a16="http://schemas.microsoft.com/office/drawing/2014/main" id="{5CB2BBEB-26C4-414E-95B0-4DA74C4C73C1}"/>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Slide Number Placeholder 3">
            <a:extLst>
              <a:ext uri="{FF2B5EF4-FFF2-40B4-BE49-F238E27FC236}">
                <a16:creationId xmlns:a16="http://schemas.microsoft.com/office/drawing/2014/main" id="{E7F10F52-563C-41AE-A169-90129BEF25EF}"/>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22</a:t>
            </a:fld>
            <a:endParaRPr lang="en-US" sz="2000" b="1" dirty="0">
              <a:solidFill>
                <a:srgbClr val="002060"/>
              </a:solidFill>
            </a:endParaRPr>
          </a:p>
        </p:txBody>
      </p:sp>
      <p:sp>
        <p:nvSpPr>
          <p:cNvPr id="25" name="Title 1">
            <a:extLst>
              <a:ext uri="{FF2B5EF4-FFF2-40B4-BE49-F238E27FC236}">
                <a16:creationId xmlns:a16="http://schemas.microsoft.com/office/drawing/2014/main" id="{50DD6BD1-4F6A-4C43-856E-60E689172D3E}"/>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structure and dynamic behavior</a:t>
            </a:r>
            <a:endParaRPr lang="en-US" sz="3200" b="1" dirty="0">
              <a:solidFill>
                <a:srgbClr val="002060"/>
              </a:solidFill>
              <a:latin typeface="+mn-lt"/>
            </a:endParaRPr>
          </a:p>
        </p:txBody>
      </p:sp>
      <p:sp>
        <p:nvSpPr>
          <p:cNvPr id="26" name="Subtitle 2">
            <a:extLst>
              <a:ext uri="{FF2B5EF4-FFF2-40B4-BE49-F238E27FC236}">
                <a16:creationId xmlns:a16="http://schemas.microsoft.com/office/drawing/2014/main" id="{C37C5A08-8875-4AEB-B304-77190E9B01E1}"/>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3-tier architecture</a:t>
            </a:r>
          </a:p>
        </p:txBody>
      </p:sp>
    </p:spTree>
    <p:extLst>
      <p:ext uri="{BB962C8B-B14F-4D97-AF65-F5344CB8AC3E}">
        <p14:creationId xmlns:p14="http://schemas.microsoft.com/office/powerpoint/2010/main" val="850108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fade">
                                      <p:cBhvr>
                                        <p:cTn id="15" dur="500"/>
                                        <p:tgtEl>
                                          <p:spTgt spid="3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fade">
                                      <p:cBhvr>
                                        <p:cTn id="23" dur="500"/>
                                        <p:tgtEl>
                                          <p:spTgt spid="3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4"/>
                                        </p:tgtEl>
                                        <p:attrNameLst>
                                          <p:attrName>style.visibility</p:attrName>
                                        </p:attrNameLst>
                                      </p:cBhvr>
                                      <p:to>
                                        <p:strVal val="visible"/>
                                      </p:to>
                                    </p:set>
                                    <p:animEffect transition="in" filter="fade">
                                      <p:cBhvr>
                                        <p:cTn id="26" dur="500"/>
                                        <p:tgtEl>
                                          <p:spTgt spid="3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500"/>
                                        <p:tgtEl>
                                          <p:spTgt spid="3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par>
                                <p:cTn id="36" presetID="10" presetClass="entr" presetSubtype="0" fill="hold" nodeType="with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500"/>
                                        <p:tgtEl>
                                          <p:spTgt spid="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0"/>
                                        </p:tgtEl>
                                        <p:attrNameLst>
                                          <p:attrName>style.visibility</p:attrName>
                                        </p:attrNameLst>
                                      </p:cBhvr>
                                      <p:to>
                                        <p:strVal val="visible"/>
                                      </p:to>
                                    </p:set>
                                    <p:animEffect transition="in" filter="fade">
                                      <p:cBhvr>
                                        <p:cTn id="41" dur="500"/>
                                        <p:tgtEl>
                                          <p:spTgt spid="5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1"/>
                                        </p:tgtEl>
                                        <p:attrNameLst>
                                          <p:attrName>style.visibility</p:attrName>
                                        </p:attrNameLst>
                                      </p:cBhvr>
                                      <p:to>
                                        <p:strVal val="visible"/>
                                      </p:to>
                                    </p:set>
                                    <p:animEffect transition="in" filter="fade">
                                      <p:cBhvr>
                                        <p:cTn id="44" dur="500"/>
                                        <p:tgtEl>
                                          <p:spTgt spid="5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fade">
                                      <p:cBhvr>
                                        <p:cTn id="47" dur="500"/>
                                        <p:tgtEl>
                                          <p:spTgt spid="52"/>
                                        </p:tgtEl>
                                      </p:cBhvr>
                                    </p:animEffect>
                                  </p:childTnLst>
                                </p:cTn>
                              </p:par>
                              <p:par>
                                <p:cTn id="48" presetID="10" presetClass="entr" presetSubtype="0" fill="hold"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par>
                                <p:cTn id="51" presetID="10" presetClass="entr" presetSubtype="0" fill="hold" nodeType="withEffect">
                                  <p:stCondLst>
                                    <p:cond delay="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500"/>
                                        <p:tgtEl>
                                          <p:spTgt spid="43"/>
                                        </p:tgtEl>
                                      </p:cBhvr>
                                    </p:animEffect>
                                  </p:childTnLst>
                                </p:cTn>
                              </p:par>
                              <p:par>
                                <p:cTn id="54" presetID="10" presetClass="entr" presetSubtype="0" fill="hold" nodeType="with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fade">
                                      <p:cBhvr>
                                        <p:cTn id="56"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9" grpId="0" animBg="1"/>
      <p:bldP spid="30" grpId="0" animBg="1"/>
      <p:bldP spid="31" grpId="0" animBg="1"/>
      <p:bldP spid="32" grpId="0" animBg="1"/>
      <p:bldP spid="34" grpId="0" animBg="1"/>
      <p:bldP spid="35" grpId="0" animBg="1"/>
      <p:bldP spid="36" grpId="0" animBg="1"/>
      <p:bldP spid="37" grpId="0" animBg="1"/>
      <p:bldP spid="50" grpId="0"/>
      <p:bldP spid="51" grpId="0"/>
      <p:bldP spid="52" grpId="0"/>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Oval 20">
            <a:extLst>
              <a:ext uri="{FF2B5EF4-FFF2-40B4-BE49-F238E27FC236}">
                <a16:creationId xmlns:a16="http://schemas.microsoft.com/office/drawing/2014/main" id="{5CB2BBEB-26C4-414E-95B0-4DA74C4C73C1}"/>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Slide Number Placeholder 3">
            <a:extLst>
              <a:ext uri="{FF2B5EF4-FFF2-40B4-BE49-F238E27FC236}">
                <a16:creationId xmlns:a16="http://schemas.microsoft.com/office/drawing/2014/main" id="{E7F10F52-563C-41AE-A169-90129BEF25EF}"/>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23</a:t>
            </a:fld>
            <a:endParaRPr lang="en-US" sz="2000" b="1" dirty="0">
              <a:solidFill>
                <a:srgbClr val="002060"/>
              </a:solidFill>
            </a:endParaRPr>
          </a:p>
        </p:txBody>
      </p:sp>
      <p:sp>
        <p:nvSpPr>
          <p:cNvPr id="25" name="Title 1">
            <a:extLst>
              <a:ext uri="{FF2B5EF4-FFF2-40B4-BE49-F238E27FC236}">
                <a16:creationId xmlns:a16="http://schemas.microsoft.com/office/drawing/2014/main" id="{50DD6BD1-4F6A-4C43-856E-60E689172D3E}"/>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structure and dynamic behavior</a:t>
            </a:r>
            <a:endParaRPr lang="en-US" sz="3200" b="1" dirty="0">
              <a:solidFill>
                <a:srgbClr val="002060"/>
              </a:solidFill>
              <a:latin typeface="+mn-lt"/>
            </a:endParaRPr>
          </a:p>
        </p:txBody>
      </p:sp>
      <p:sp>
        <p:nvSpPr>
          <p:cNvPr id="26" name="Subtitle 2">
            <a:extLst>
              <a:ext uri="{FF2B5EF4-FFF2-40B4-BE49-F238E27FC236}">
                <a16:creationId xmlns:a16="http://schemas.microsoft.com/office/drawing/2014/main" id="{C37C5A08-8875-4AEB-B304-77190E9B01E1}"/>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Medical history module</a:t>
            </a:r>
          </a:p>
        </p:txBody>
      </p:sp>
      <p:pic>
        <p:nvPicPr>
          <p:cNvPr id="27" name="Picture 26">
            <a:extLst>
              <a:ext uri="{FF2B5EF4-FFF2-40B4-BE49-F238E27FC236}">
                <a16:creationId xmlns:a16="http://schemas.microsoft.com/office/drawing/2014/main" id="{F6EBEA82-BDAB-451E-B5ED-C14EB850034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858547" y="978510"/>
            <a:ext cx="7789105" cy="4844708"/>
          </a:xfrm>
          <a:prstGeom prst="rect">
            <a:avLst/>
          </a:prstGeom>
          <a:noFill/>
          <a:ln>
            <a:noFill/>
          </a:ln>
        </p:spPr>
      </p:pic>
    </p:spTree>
    <p:extLst>
      <p:ext uri="{BB962C8B-B14F-4D97-AF65-F5344CB8AC3E}">
        <p14:creationId xmlns:p14="http://schemas.microsoft.com/office/powerpoint/2010/main" val="31935781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Oval 20">
            <a:extLst>
              <a:ext uri="{FF2B5EF4-FFF2-40B4-BE49-F238E27FC236}">
                <a16:creationId xmlns:a16="http://schemas.microsoft.com/office/drawing/2014/main" id="{5CB2BBEB-26C4-414E-95B0-4DA74C4C73C1}"/>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Slide Number Placeholder 3">
            <a:extLst>
              <a:ext uri="{FF2B5EF4-FFF2-40B4-BE49-F238E27FC236}">
                <a16:creationId xmlns:a16="http://schemas.microsoft.com/office/drawing/2014/main" id="{E7F10F52-563C-41AE-A169-90129BEF25EF}"/>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24</a:t>
            </a:fld>
            <a:endParaRPr lang="en-US" sz="2000" b="1" dirty="0">
              <a:solidFill>
                <a:srgbClr val="002060"/>
              </a:solidFill>
            </a:endParaRPr>
          </a:p>
        </p:txBody>
      </p:sp>
      <p:sp>
        <p:nvSpPr>
          <p:cNvPr id="25" name="Title 1">
            <a:extLst>
              <a:ext uri="{FF2B5EF4-FFF2-40B4-BE49-F238E27FC236}">
                <a16:creationId xmlns:a16="http://schemas.microsoft.com/office/drawing/2014/main" id="{50DD6BD1-4F6A-4C43-856E-60E689172D3E}"/>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structure and dynamic behavior</a:t>
            </a:r>
            <a:r>
              <a:rPr lang="en-US" sz="4000" b="1" dirty="0">
                <a:solidFill>
                  <a:srgbClr val="002060"/>
                </a:solidFill>
              </a:rPr>
              <a:t> </a:t>
            </a:r>
            <a:r>
              <a:rPr lang="en-US" sz="3200" i="1" dirty="0">
                <a:solidFill>
                  <a:srgbClr val="002060"/>
                </a:solidFill>
              </a:rPr>
              <a:t>(cont.)</a:t>
            </a:r>
          </a:p>
        </p:txBody>
      </p:sp>
      <p:sp>
        <p:nvSpPr>
          <p:cNvPr id="26" name="Subtitle 2">
            <a:extLst>
              <a:ext uri="{FF2B5EF4-FFF2-40B4-BE49-F238E27FC236}">
                <a16:creationId xmlns:a16="http://schemas.microsoft.com/office/drawing/2014/main" id="{C37C5A08-8875-4AEB-B304-77190E9B01E1}"/>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Medical service module</a:t>
            </a:r>
          </a:p>
        </p:txBody>
      </p:sp>
      <p:pic>
        <p:nvPicPr>
          <p:cNvPr id="8" name="Picture 7">
            <a:extLst>
              <a:ext uri="{FF2B5EF4-FFF2-40B4-BE49-F238E27FC236}">
                <a16:creationId xmlns:a16="http://schemas.microsoft.com/office/drawing/2014/main" id="{79ABAE7E-EC64-44CB-B1EB-26C3353A1AD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287353" y="1059543"/>
            <a:ext cx="7617289" cy="4734071"/>
          </a:xfrm>
          <a:prstGeom prst="rect">
            <a:avLst/>
          </a:prstGeom>
          <a:noFill/>
          <a:ln>
            <a:noFill/>
          </a:ln>
        </p:spPr>
      </p:pic>
    </p:spTree>
    <p:extLst>
      <p:ext uri="{BB962C8B-B14F-4D97-AF65-F5344CB8AC3E}">
        <p14:creationId xmlns:p14="http://schemas.microsoft.com/office/powerpoint/2010/main" val="16120092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Oval 20">
            <a:extLst>
              <a:ext uri="{FF2B5EF4-FFF2-40B4-BE49-F238E27FC236}">
                <a16:creationId xmlns:a16="http://schemas.microsoft.com/office/drawing/2014/main" id="{5CB2BBEB-26C4-414E-95B0-4DA74C4C73C1}"/>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Slide Number Placeholder 3">
            <a:extLst>
              <a:ext uri="{FF2B5EF4-FFF2-40B4-BE49-F238E27FC236}">
                <a16:creationId xmlns:a16="http://schemas.microsoft.com/office/drawing/2014/main" id="{E7F10F52-563C-41AE-A169-90129BEF25EF}"/>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25</a:t>
            </a:fld>
            <a:endParaRPr lang="en-US" sz="2000" b="1" dirty="0">
              <a:solidFill>
                <a:srgbClr val="002060"/>
              </a:solidFill>
            </a:endParaRPr>
          </a:p>
        </p:txBody>
      </p:sp>
      <p:sp>
        <p:nvSpPr>
          <p:cNvPr id="25" name="Title 1">
            <a:extLst>
              <a:ext uri="{FF2B5EF4-FFF2-40B4-BE49-F238E27FC236}">
                <a16:creationId xmlns:a16="http://schemas.microsoft.com/office/drawing/2014/main" id="{50DD6BD1-4F6A-4C43-856E-60E689172D3E}"/>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structure and dynamic behavior</a:t>
            </a:r>
            <a:r>
              <a:rPr lang="en-US" sz="4000" b="1" dirty="0">
                <a:solidFill>
                  <a:srgbClr val="002060"/>
                </a:solidFill>
              </a:rPr>
              <a:t> </a:t>
            </a:r>
            <a:r>
              <a:rPr lang="en-US" sz="3200" i="1" dirty="0">
                <a:solidFill>
                  <a:srgbClr val="002060"/>
                </a:solidFill>
              </a:rPr>
              <a:t>(cont.)</a:t>
            </a:r>
          </a:p>
        </p:txBody>
      </p:sp>
      <p:sp>
        <p:nvSpPr>
          <p:cNvPr id="26" name="Subtitle 2">
            <a:extLst>
              <a:ext uri="{FF2B5EF4-FFF2-40B4-BE49-F238E27FC236}">
                <a16:creationId xmlns:a16="http://schemas.microsoft.com/office/drawing/2014/main" id="{C37C5A08-8875-4AEB-B304-77190E9B01E1}"/>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Service schedule module</a:t>
            </a:r>
          </a:p>
        </p:txBody>
      </p:sp>
      <p:pic>
        <p:nvPicPr>
          <p:cNvPr id="7" name="Picture 6">
            <a:extLst>
              <a:ext uri="{FF2B5EF4-FFF2-40B4-BE49-F238E27FC236}">
                <a16:creationId xmlns:a16="http://schemas.microsoft.com/office/drawing/2014/main" id="{1532977D-AB1B-4646-BA8F-877C2AF53DF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737118" y="1059543"/>
            <a:ext cx="6031963" cy="4610320"/>
          </a:xfrm>
          <a:prstGeom prst="rect">
            <a:avLst/>
          </a:prstGeom>
          <a:noFill/>
          <a:ln>
            <a:noFill/>
          </a:ln>
        </p:spPr>
      </p:pic>
    </p:spTree>
    <p:extLst>
      <p:ext uri="{BB962C8B-B14F-4D97-AF65-F5344CB8AC3E}">
        <p14:creationId xmlns:p14="http://schemas.microsoft.com/office/powerpoint/2010/main" val="12256912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Oval 20">
            <a:extLst>
              <a:ext uri="{FF2B5EF4-FFF2-40B4-BE49-F238E27FC236}">
                <a16:creationId xmlns:a16="http://schemas.microsoft.com/office/drawing/2014/main" id="{5CB2BBEB-26C4-414E-95B0-4DA74C4C73C1}"/>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Slide Number Placeholder 3">
            <a:extLst>
              <a:ext uri="{FF2B5EF4-FFF2-40B4-BE49-F238E27FC236}">
                <a16:creationId xmlns:a16="http://schemas.microsoft.com/office/drawing/2014/main" id="{E7F10F52-563C-41AE-A169-90129BEF25EF}"/>
              </a:ext>
            </a:extLst>
          </p:cNvPr>
          <p:cNvSpPr>
            <a:spLocks noGrp="1"/>
          </p:cNvSpPr>
          <p:nvPr>
            <p:ph type="sldNum" sz="quarter" idx="12"/>
          </p:nvPr>
        </p:nvSpPr>
        <p:spPr>
          <a:xfrm>
            <a:off x="11418206" y="6234112"/>
            <a:ext cx="480785" cy="365125"/>
          </a:xfrm>
        </p:spPr>
        <p:txBody>
          <a:bodyPr/>
          <a:lstStyle/>
          <a:p>
            <a:pPr algn="ctr"/>
            <a:fld id="{0EA7D88E-D7BB-4763-9B64-85DD2A2D5E8C}" type="slidenum">
              <a:rPr lang="en-US" sz="2000" b="1" smtClean="0">
                <a:solidFill>
                  <a:srgbClr val="002060"/>
                </a:solidFill>
              </a:rPr>
              <a:pPr algn="ctr"/>
              <a:t>26</a:t>
            </a:fld>
            <a:endParaRPr lang="en-US" sz="2000" b="1" dirty="0">
              <a:solidFill>
                <a:srgbClr val="002060"/>
              </a:solidFill>
            </a:endParaRPr>
          </a:p>
        </p:txBody>
      </p:sp>
      <p:sp>
        <p:nvSpPr>
          <p:cNvPr id="25" name="Title 1">
            <a:extLst>
              <a:ext uri="{FF2B5EF4-FFF2-40B4-BE49-F238E27FC236}">
                <a16:creationId xmlns:a16="http://schemas.microsoft.com/office/drawing/2014/main" id="{50DD6BD1-4F6A-4C43-856E-60E689172D3E}"/>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structure and dynamic behavior</a:t>
            </a:r>
            <a:r>
              <a:rPr lang="en-US" sz="4000" b="1" dirty="0">
                <a:solidFill>
                  <a:srgbClr val="002060"/>
                </a:solidFill>
              </a:rPr>
              <a:t> </a:t>
            </a:r>
            <a:r>
              <a:rPr lang="en-US" sz="3200" i="1" dirty="0">
                <a:solidFill>
                  <a:srgbClr val="002060"/>
                </a:solidFill>
              </a:rPr>
              <a:t>(cont.)</a:t>
            </a:r>
          </a:p>
        </p:txBody>
      </p:sp>
      <p:sp>
        <p:nvSpPr>
          <p:cNvPr id="26" name="Subtitle 2">
            <a:extLst>
              <a:ext uri="{FF2B5EF4-FFF2-40B4-BE49-F238E27FC236}">
                <a16:creationId xmlns:a16="http://schemas.microsoft.com/office/drawing/2014/main" id="{C37C5A08-8875-4AEB-B304-77190E9B01E1}"/>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Rating module</a:t>
            </a:r>
          </a:p>
        </p:txBody>
      </p:sp>
      <p:pic>
        <p:nvPicPr>
          <p:cNvPr id="8" name="Picture 7">
            <a:extLst>
              <a:ext uri="{FF2B5EF4-FFF2-40B4-BE49-F238E27FC236}">
                <a16:creationId xmlns:a16="http://schemas.microsoft.com/office/drawing/2014/main" id="{99AB4389-17A4-4078-AE20-F10B5D2B36B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847499" y="1059543"/>
            <a:ext cx="6497002" cy="4623334"/>
          </a:xfrm>
          <a:prstGeom prst="rect">
            <a:avLst/>
          </a:prstGeom>
          <a:noFill/>
          <a:ln>
            <a:noFill/>
          </a:ln>
        </p:spPr>
      </p:pic>
    </p:spTree>
    <p:extLst>
      <p:ext uri="{BB962C8B-B14F-4D97-AF65-F5344CB8AC3E}">
        <p14:creationId xmlns:p14="http://schemas.microsoft.com/office/powerpoint/2010/main" val="5034414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D2887A0D-B532-41E8-85A2-EB342854144F}"/>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3">
            <a:extLst>
              <a:ext uri="{FF2B5EF4-FFF2-40B4-BE49-F238E27FC236}">
                <a16:creationId xmlns:a16="http://schemas.microsoft.com/office/drawing/2014/main" id="{C1145818-CBF8-494D-B159-BC505FBE5E8F}"/>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27</a:t>
            </a:fld>
            <a:endParaRPr lang="en-US" sz="2000" b="1" dirty="0">
              <a:solidFill>
                <a:srgbClr val="002060"/>
              </a:solidFill>
            </a:endParaRPr>
          </a:p>
        </p:txBody>
      </p:sp>
      <p:pic>
        <p:nvPicPr>
          <p:cNvPr id="9" name="Picture 8">
            <a:extLst>
              <a:ext uri="{FF2B5EF4-FFF2-40B4-BE49-F238E27FC236}">
                <a16:creationId xmlns:a16="http://schemas.microsoft.com/office/drawing/2014/main" id="{E4B6A331-6637-4969-8EA0-ED618BF1679C}"/>
              </a:ext>
            </a:extLst>
          </p:cNvPr>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t="2511" b="10878"/>
          <a:stretch/>
        </p:blipFill>
        <p:spPr bwMode="auto">
          <a:xfrm>
            <a:off x="838199" y="1253331"/>
            <a:ext cx="10515600" cy="4351338"/>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
        <p:nvSpPr>
          <p:cNvPr id="12" name="Subtitle 2">
            <a:extLst>
              <a:ext uri="{FF2B5EF4-FFF2-40B4-BE49-F238E27FC236}">
                <a16:creationId xmlns:a16="http://schemas.microsoft.com/office/drawing/2014/main" id="{72B82BC6-F39E-4257-B470-4B14235AF4FB}"/>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Sample sequence diagram</a:t>
            </a:r>
          </a:p>
          <a:p>
            <a:pPr marL="0" indent="0" algn="ctr">
              <a:buNone/>
            </a:pPr>
            <a:r>
              <a:rPr lang="en-US" sz="2500" b="1" dirty="0">
                <a:solidFill>
                  <a:schemeClr val="bg1"/>
                </a:solidFill>
              </a:rPr>
              <a:t>Warning from probable diseases</a:t>
            </a:r>
          </a:p>
        </p:txBody>
      </p:sp>
      <p:sp>
        <p:nvSpPr>
          <p:cNvPr id="11" name="Title 1">
            <a:extLst>
              <a:ext uri="{FF2B5EF4-FFF2-40B4-BE49-F238E27FC236}">
                <a16:creationId xmlns:a16="http://schemas.microsoft.com/office/drawing/2014/main" id="{F76DB13C-359D-415C-A994-354D6F29D94B}"/>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structure and dynamic behavior </a:t>
            </a:r>
            <a:r>
              <a:rPr lang="en-US" sz="3200" i="1" dirty="0">
                <a:solidFill>
                  <a:srgbClr val="002060"/>
                </a:solidFill>
                <a:latin typeface="+mn-lt"/>
              </a:rPr>
              <a:t>(cont.)</a:t>
            </a:r>
          </a:p>
        </p:txBody>
      </p:sp>
    </p:spTree>
    <p:extLst>
      <p:ext uri="{BB962C8B-B14F-4D97-AF65-F5344CB8AC3E}">
        <p14:creationId xmlns:p14="http://schemas.microsoft.com/office/powerpoint/2010/main" val="3089244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CEDA711-555E-440F-8B07-59430096ADE3}"/>
              </a:ext>
            </a:extLst>
          </p:cNvPr>
          <p:cNvPicPr>
            <a:picLocks noChangeAspect="1"/>
          </p:cNvPicPr>
          <p:nvPr/>
        </p:nvPicPr>
        <p:blipFill rotWithShape="1">
          <a:blip r:embed="rId2">
            <a:duotone>
              <a:schemeClr val="accent2">
                <a:shade val="45000"/>
                <a:satMod val="135000"/>
              </a:schemeClr>
              <a:prstClr val="white"/>
            </a:duotone>
            <a:extLst>
              <a:ext uri="{28A0092B-C50C-407E-A947-70E740481C1C}">
                <a14:useLocalDpi xmlns:a14="http://schemas.microsoft.com/office/drawing/2010/main" val="0"/>
              </a:ext>
            </a:extLst>
          </a:blip>
          <a:srcRect l="12062" t="11972" r="11324" b="12081"/>
          <a:stretch/>
        </p:blipFill>
        <p:spPr>
          <a:xfrm>
            <a:off x="3369768" y="4220512"/>
            <a:ext cx="1560607" cy="1547018"/>
          </a:xfrm>
          <a:prstGeom prst="rect">
            <a:avLst/>
          </a:prstGeom>
        </p:spPr>
      </p:pic>
      <p:cxnSp>
        <p:nvCxnSpPr>
          <p:cNvPr id="10" name="Straight Arrow Connector 9">
            <a:extLst>
              <a:ext uri="{FF2B5EF4-FFF2-40B4-BE49-F238E27FC236}">
                <a16:creationId xmlns:a16="http://schemas.microsoft.com/office/drawing/2014/main" id="{D68737A5-9E39-4685-B6C2-47B204811289}"/>
              </a:ext>
            </a:extLst>
          </p:cNvPr>
          <p:cNvCxnSpPr>
            <a:cxnSpLocks/>
          </p:cNvCxnSpPr>
          <p:nvPr/>
        </p:nvCxnSpPr>
        <p:spPr>
          <a:xfrm flipV="1">
            <a:off x="5373174" y="5336480"/>
            <a:ext cx="1435988"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2" name="TextBox 11">
            <a:extLst>
              <a:ext uri="{FF2B5EF4-FFF2-40B4-BE49-F238E27FC236}">
                <a16:creationId xmlns:a16="http://schemas.microsoft.com/office/drawing/2014/main" id="{6FED19AE-9108-4C8B-A62E-80F63FAD4D23}"/>
              </a:ext>
            </a:extLst>
          </p:cNvPr>
          <p:cNvSpPr txBox="1"/>
          <p:nvPr/>
        </p:nvSpPr>
        <p:spPr>
          <a:xfrm>
            <a:off x="5498028" y="4816278"/>
            <a:ext cx="1241664" cy="523220"/>
          </a:xfrm>
          <a:prstGeom prst="rect">
            <a:avLst/>
          </a:prstGeom>
          <a:noFill/>
        </p:spPr>
        <p:txBody>
          <a:bodyPr wrap="square" rtlCol="0">
            <a:spAutoFit/>
          </a:bodyPr>
          <a:lstStyle/>
          <a:p>
            <a:r>
              <a:rPr lang="en-US" sz="2800" b="1" dirty="0"/>
              <a:t>Sibling</a:t>
            </a:r>
          </a:p>
        </p:txBody>
      </p:sp>
      <p:pic>
        <p:nvPicPr>
          <p:cNvPr id="13" name="Picture 12">
            <a:extLst>
              <a:ext uri="{FF2B5EF4-FFF2-40B4-BE49-F238E27FC236}">
                <a16:creationId xmlns:a16="http://schemas.microsoft.com/office/drawing/2014/main" id="{D41C6B10-5712-431C-8391-F85C4BDD1C50}"/>
              </a:ext>
            </a:extLst>
          </p:cNvPr>
          <p:cNvPicPr>
            <a:picLocks noChangeAspect="1"/>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2062" t="11972" r="11324" b="12081"/>
          <a:stretch/>
        </p:blipFill>
        <p:spPr>
          <a:xfrm>
            <a:off x="5467775" y="2263529"/>
            <a:ext cx="909021" cy="901106"/>
          </a:xfrm>
          <a:prstGeom prst="rect">
            <a:avLst/>
          </a:prstGeom>
        </p:spPr>
      </p:pic>
      <p:cxnSp>
        <p:nvCxnSpPr>
          <p:cNvPr id="15" name="Straight Arrow Connector 14">
            <a:extLst>
              <a:ext uri="{FF2B5EF4-FFF2-40B4-BE49-F238E27FC236}">
                <a16:creationId xmlns:a16="http://schemas.microsoft.com/office/drawing/2014/main" id="{38AF2C48-D563-4C94-8463-CAA2637DFE72}"/>
              </a:ext>
            </a:extLst>
          </p:cNvPr>
          <p:cNvCxnSpPr>
            <a:cxnSpLocks/>
          </p:cNvCxnSpPr>
          <p:nvPr/>
        </p:nvCxnSpPr>
        <p:spPr>
          <a:xfrm flipV="1">
            <a:off x="4872243" y="3516692"/>
            <a:ext cx="821938" cy="63036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6" name="TextBox 15">
            <a:extLst>
              <a:ext uri="{FF2B5EF4-FFF2-40B4-BE49-F238E27FC236}">
                <a16:creationId xmlns:a16="http://schemas.microsoft.com/office/drawing/2014/main" id="{CE697C2A-A721-4A77-B3CE-5D51317BEC93}"/>
              </a:ext>
            </a:extLst>
          </p:cNvPr>
          <p:cNvSpPr txBox="1"/>
          <p:nvPr/>
        </p:nvSpPr>
        <p:spPr>
          <a:xfrm rot="19383501">
            <a:off x="4532170" y="3346418"/>
            <a:ext cx="1180779" cy="523220"/>
          </a:xfrm>
          <a:prstGeom prst="rect">
            <a:avLst/>
          </a:prstGeom>
          <a:noFill/>
        </p:spPr>
        <p:txBody>
          <a:bodyPr wrap="square" rtlCol="0">
            <a:spAutoFit/>
          </a:bodyPr>
          <a:lstStyle/>
          <a:p>
            <a:r>
              <a:rPr lang="en-US" sz="2800" b="1" dirty="0"/>
              <a:t>Parent</a:t>
            </a:r>
          </a:p>
        </p:txBody>
      </p:sp>
      <p:cxnSp>
        <p:nvCxnSpPr>
          <p:cNvPr id="17" name="Straight Arrow Connector 16">
            <a:extLst>
              <a:ext uri="{FF2B5EF4-FFF2-40B4-BE49-F238E27FC236}">
                <a16:creationId xmlns:a16="http://schemas.microsoft.com/office/drawing/2014/main" id="{3BE9429B-3EAC-4246-A739-ABD043470A52}"/>
              </a:ext>
            </a:extLst>
          </p:cNvPr>
          <p:cNvCxnSpPr>
            <a:cxnSpLocks/>
          </p:cNvCxnSpPr>
          <p:nvPr/>
        </p:nvCxnSpPr>
        <p:spPr>
          <a:xfrm flipH="1" flipV="1">
            <a:off x="3152974" y="3395027"/>
            <a:ext cx="762510" cy="75848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8" name="TextBox 17">
            <a:extLst>
              <a:ext uri="{FF2B5EF4-FFF2-40B4-BE49-F238E27FC236}">
                <a16:creationId xmlns:a16="http://schemas.microsoft.com/office/drawing/2014/main" id="{7D60D4EF-FBD0-4E1F-B07E-5CE9B846EFEE}"/>
              </a:ext>
            </a:extLst>
          </p:cNvPr>
          <p:cNvSpPr txBox="1"/>
          <p:nvPr/>
        </p:nvSpPr>
        <p:spPr>
          <a:xfrm rot="2692702">
            <a:off x="3208268" y="3408800"/>
            <a:ext cx="1214045" cy="523220"/>
          </a:xfrm>
          <a:prstGeom prst="rect">
            <a:avLst/>
          </a:prstGeom>
          <a:noFill/>
        </p:spPr>
        <p:txBody>
          <a:bodyPr wrap="square" rtlCol="0">
            <a:spAutoFit/>
          </a:bodyPr>
          <a:lstStyle/>
          <a:p>
            <a:r>
              <a:rPr lang="en-US" sz="2800" b="1" dirty="0"/>
              <a:t>Parent</a:t>
            </a:r>
          </a:p>
        </p:txBody>
      </p:sp>
      <p:cxnSp>
        <p:nvCxnSpPr>
          <p:cNvPr id="35" name="Straight Arrow Connector 34">
            <a:extLst>
              <a:ext uri="{FF2B5EF4-FFF2-40B4-BE49-F238E27FC236}">
                <a16:creationId xmlns:a16="http://schemas.microsoft.com/office/drawing/2014/main" id="{DCE7C6C2-DC88-4C09-85A3-841901AE77A9}"/>
              </a:ext>
            </a:extLst>
          </p:cNvPr>
          <p:cNvCxnSpPr>
            <a:cxnSpLocks/>
          </p:cNvCxnSpPr>
          <p:nvPr/>
        </p:nvCxnSpPr>
        <p:spPr>
          <a:xfrm flipV="1">
            <a:off x="6739692" y="2773814"/>
            <a:ext cx="1435988"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37" name="Picture 36">
            <a:extLst>
              <a:ext uri="{FF2B5EF4-FFF2-40B4-BE49-F238E27FC236}">
                <a16:creationId xmlns:a16="http://schemas.microsoft.com/office/drawing/2014/main" id="{270278DA-A8B1-42FA-990A-84C2B49356A5}"/>
              </a:ext>
            </a:extLst>
          </p:cNvPr>
          <p:cNvPicPr>
            <a:picLocks noChangeAspect="1"/>
          </p:cNvPicPr>
          <p:nvPr/>
        </p:nvPicPr>
        <p:blipFill rotWithShape="1">
          <a:blip r:embed="rId3">
            <a:duotone>
              <a:prstClr val="black"/>
              <a:schemeClr val="tx1">
                <a:lumMod val="75000"/>
                <a:lumOff val="25000"/>
                <a:tint val="45000"/>
                <a:satMod val="400000"/>
              </a:schemeClr>
            </a:duotone>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12062" t="11972" r="11324" b="12081"/>
          <a:stretch/>
        </p:blipFill>
        <p:spPr>
          <a:xfrm>
            <a:off x="8511689" y="2263529"/>
            <a:ext cx="909021" cy="901106"/>
          </a:xfrm>
          <a:prstGeom prst="rect">
            <a:avLst/>
          </a:prstGeom>
        </p:spPr>
      </p:pic>
      <p:cxnSp>
        <p:nvCxnSpPr>
          <p:cNvPr id="40" name="Straight Arrow Connector 39">
            <a:extLst>
              <a:ext uri="{FF2B5EF4-FFF2-40B4-BE49-F238E27FC236}">
                <a16:creationId xmlns:a16="http://schemas.microsoft.com/office/drawing/2014/main" id="{8C8481F4-1175-44FC-A0E4-9B36084CCD95}"/>
              </a:ext>
            </a:extLst>
          </p:cNvPr>
          <p:cNvCxnSpPr>
            <a:cxnSpLocks/>
          </p:cNvCxnSpPr>
          <p:nvPr/>
        </p:nvCxnSpPr>
        <p:spPr>
          <a:xfrm flipV="1">
            <a:off x="3968346" y="2745686"/>
            <a:ext cx="1435988"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1" name="TextBox 40">
            <a:extLst>
              <a:ext uri="{FF2B5EF4-FFF2-40B4-BE49-F238E27FC236}">
                <a16:creationId xmlns:a16="http://schemas.microsoft.com/office/drawing/2014/main" id="{A64DC702-00C5-4EDF-8BD9-6371DA454C68}"/>
              </a:ext>
            </a:extLst>
          </p:cNvPr>
          <p:cNvSpPr txBox="1"/>
          <p:nvPr/>
        </p:nvSpPr>
        <p:spPr>
          <a:xfrm>
            <a:off x="4094687" y="2244279"/>
            <a:ext cx="1205083" cy="523220"/>
          </a:xfrm>
          <a:prstGeom prst="rect">
            <a:avLst/>
          </a:prstGeom>
          <a:noFill/>
        </p:spPr>
        <p:txBody>
          <a:bodyPr wrap="square" rtlCol="0">
            <a:spAutoFit/>
          </a:bodyPr>
          <a:lstStyle/>
          <a:p>
            <a:r>
              <a:rPr lang="en-US" sz="2800" b="1" dirty="0"/>
              <a:t>Sibling</a:t>
            </a:r>
          </a:p>
        </p:txBody>
      </p:sp>
      <p:pic>
        <p:nvPicPr>
          <p:cNvPr id="42" name="Picture 41">
            <a:extLst>
              <a:ext uri="{FF2B5EF4-FFF2-40B4-BE49-F238E27FC236}">
                <a16:creationId xmlns:a16="http://schemas.microsoft.com/office/drawing/2014/main" id="{9DDBAD18-46B8-4999-AD77-812F906FD84D}"/>
              </a:ext>
            </a:extLst>
          </p:cNvPr>
          <p:cNvPicPr>
            <a:picLocks noChangeAspect="1"/>
          </p:cNvPicPr>
          <p:nvPr/>
        </p:nvPicPr>
        <p:blipFill rotWithShape="1">
          <a:blip r:embed="rId5">
            <a:duotone>
              <a:schemeClr val="accent4">
                <a:shade val="45000"/>
                <a:satMod val="135000"/>
              </a:schemeClr>
              <a:prstClr val="white"/>
            </a:duotone>
            <a:extLst>
              <a:ext uri="{BEBA8EAE-BF5A-486C-A8C5-ECC9F3942E4B}">
                <a14:imgProps xmlns:a14="http://schemas.microsoft.com/office/drawing/2010/main">
                  <a14:imgLayer r:embed="rId6">
                    <a14:imgEffect>
                      <a14:backgroundRemoval t="0" b="100000" l="0" r="100000"/>
                    </a14:imgEffect>
                  </a14:imgLayer>
                </a14:imgProps>
              </a:ext>
              <a:ext uri="{28A0092B-C50C-407E-A947-70E740481C1C}">
                <a14:useLocalDpi xmlns:a14="http://schemas.microsoft.com/office/drawing/2010/main" val="0"/>
              </a:ext>
            </a:extLst>
          </a:blip>
          <a:srcRect l="12365" t="6841" r="8208" b="7826"/>
          <a:stretch/>
        </p:blipFill>
        <p:spPr>
          <a:xfrm>
            <a:off x="4310336" y="1130456"/>
            <a:ext cx="536913" cy="576849"/>
          </a:xfrm>
          <a:prstGeom prst="rect">
            <a:avLst/>
          </a:prstGeom>
        </p:spPr>
      </p:pic>
      <p:cxnSp>
        <p:nvCxnSpPr>
          <p:cNvPr id="43" name="Straight Arrow Connector 42">
            <a:extLst>
              <a:ext uri="{FF2B5EF4-FFF2-40B4-BE49-F238E27FC236}">
                <a16:creationId xmlns:a16="http://schemas.microsoft.com/office/drawing/2014/main" id="{2A30F190-EAA8-445E-AB1B-BD31156DE417}"/>
              </a:ext>
            </a:extLst>
          </p:cNvPr>
          <p:cNvCxnSpPr>
            <a:cxnSpLocks/>
          </p:cNvCxnSpPr>
          <p:nvPr/>
        </p:nvCxnSpPr>
        <p:spPr>
          <a:xfrm flipV="1">
            <a:off x="3266344" y="1540174"/>
            <a:ext cx="838722" cy="57972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4" name="TextBox 43">
            <a:extLst>
              <a:ext uri="{FF2B5EF4-FFF2-40B4-BE49-F238E27FC236}">
                <a16:creationId xmlns:a16="http://schemas.microsoft.com/office/drawing/2014/main" id="{9C987299-D2C1-475A-B19B-C1B2A1F8BEDE}"/>
              </a:ext>
            </a:extLst>
          </p:cNvPr>
          <p:cNvSpPr txBox="1"/>
          <p:nvPr/>
        </p:nvSpPr>
        <p:spPr>
          <a:xfrm rot="19447648">
            <a:off x="2984697" y="1370171"/>
            <a:ext cx="1278032" cy="523220"/>
          </a:xfrm>
          <a:prstGeom prst="rect">
            <a:avLst/>
          </a:prstGeom>
          <a:noFill/>
        </p:spPr>
        <p:txBody>
          <a:bodyPr wrap="square" rtlCol="0">
            <a:spAutoFit/>
          </a:bodyPr>
          <a:lstStyle/>
          <a:p>
            <a:r>
              <a:rPr lang="en-US" sz="2800" b="1" dirty="0"/>
              <a:t>Parent</a:t>
            </a:r>
          </a:p>
        </p:txBody>
      </p:sp>
      <p:pic>
        <p:nvPicPr>
          <p:cNvPr id="45" name="Picture 44">
            <a:extLst>
              <a:ext uri="{FF2B5EF4-FFF2-40B4-BE49-F238E27FC236}">
                <a16:creationId xmlns:a16="http://schemas.microsoft.com/office/drawing/2014/main" id="{17D5691D-0460-4442-A6CB-0ACD508122DD}"/>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0" b="100000" l="0" r="100000"/>
                    </a14:imgEffect>
                  </a14:imgLayer>
                </a14:imgProps>
              </a:ext>
              <a:ext uri="{28A0092B-C50C-407E-A947-70E740481C1C}">
                <a14:useLocalDpi xmlns:a14="http://schemas.microsoft.com/office/drawing/2010/main" val="0"/>
              </a:ext>
            </a:extLst>
          </a:blip>
          <a:srcRect l="12365" t="6841" r="8208" b="7826"/>
          <a:stretch/>
        </p:blipFill>
        <p:spPr>
          <a:xfrm>
            <a:off x="2533244" y="2263529"/>
            <a:ext cx="838722" cy="901106"/>
          </a:xfrm>
          <a:prstGeom prst="rect">
            <a:avLst/>
          </a:prstGeom>
        </p:spPr>
      </p:pic>
      <p:pic>
        <p:nvPicPr>
          <p:cNvPr id="49" name="Picture 48">
            <a:extLst>
              <a:ext uri="{FF2B5EF4-FFF2-40B4-BE49-F238E27FC236}">
                <a16:creationId xmlns:a16="http://schemas.microsoft.com/office/drawing/2014/main" id="{C7DA885B-CAFE-4C49-8428-2970866DE143}"/>
              </a:ext>
            </a:extLst>
          </p:cNvPr>
          <p:cNvPicPr>
            <a:picLocks noChangeAspect="1"/>
          </p:cNvPicPr>
          <p:nvPr/>
        </p:nvPicPr>
        <p:blipFill rotWithShape="1">
          <a:blip r:embed="rId5">
            <a:duotone>
              <a:schemeClr val="accent6">
                <a:shade val="45000"/>
                <a:satMod val="135000"/>
              </a:schemeClr>
              <a:prstClr val="white"/>
            </a:duotone>
            <a:extLst>
              <a:ext uri="{BEBA8EAE-BF5A-486C-A8C5-ECC9F3942E4B}">
                <a14:imgProps xmlns:a14="http://schemas.microsoft.com/office/drawing/2010/main">
                  <a14:imgLayer r:embed="rId6">
                    <a14:imgEffect>
                      <a14:backgroundRemoval t="0" b="100000" l="0" r="100000"/>
                    </a14:imgEffect>
                  </a14:imgLayer>
                </a14:imgProps>
              </a:ext>
              <a:ext uri="{28A0092B-C50C-407E-A947-70E740481C1C}">
                <a14:useLocalDpi xmlns:a14="http://schemas.microsoft.com/office/drawing/2010/main" val="0"/>
              </a:ext>
            </a:extLst>
          </a:blip>
          <a:srcRect l="12365" t="6841" r="8208" b="7826"/>
          <a:stretch/>
        </p:blipFill>
        <p:spPr>
          <a:xfrm>
            <a:off x="7178737" y="4220510"/>
            <a:ext cx="1439913" cy="1547013"/>
          </a:xfrm>
          <a:prstGeom prst="rect">
            <a:avLst/>
          </a:prstGeom>
        </p:spPr>
      </p:pic>
      <p:sp>
        <p:nvSpPr>
          <p:cNvPr id="62" name="Oval 61">
            <a:extLst>
              <a:ext uri="{FF2B5EF4-FFF2-40B4-BE49-F238E27FC236}">
                <a16:creationId xmlns:a16="http://schemas.microsoft.com/office/drawing/2014/main" id="{AA10309E-8183-4555-BD35-8C5D8A1183B9}"/>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Slide Number Placeholder 3">
            <a:extLst>
              <a:ext uri="{FF2B5EF4-FFF2-40B4-BE49-F238E27FC236}">
                <a16:creationId xmlns:a16="http://schemas.microsoft.com/office/drawing/2014/main" id="{B716A7B0-C54D-41EE-B193-84845C18AE45}"/>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28</a:t>
            </a:fld>
            <a:endParaRPr lang="en-US" sz="2000" b="1" dirty="0">
              <a:solidFill>
                <a:srgbClr val="002060"/>
              </a:solidFill>
            </a:endParaRPr>
          </a:p>
        </p:txBody>
      </p:sp>
      <p:sp>
        <p:nvSpPr>
          <p:cNvPr id="22" name="Subtitle 2">
            <a:extLst>
              <a:ext uri="{FF2B5EF4-FFF2-40B4-BE49-F238E27FC236}">
                <a16:creationId xmlns:a16="http://schemas.microsoft.com/office/drawing/2014/main" id="{E899FE82-2BC9-4668-94C6-B2823FE0125A}"/>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Complete family tree</a:t>
            </a:r>
          </a:p>
        </p:txBody>
      </p:sp>
      <p:sp>
        <p:nvSpPr>
          <p:cNvPr id="24" name="TextBox 23">
            <a:extLst>
              <a:ext uri="{FF2B5EF4-FFF2-40B4-BE49-F238E27FC236}">
                <a16:creationId xmlns:a16="http://schemas.microsoft.com/office/drawing/2014/main" id="{FAEAD311-EE52-440F-A46C-8A879566F7EF}"/>
              </a:ext>
            </a:extLst>
          </p:cNvPr>
          <p:cNvSpPr txBox="1"/>
          <p:nvPr/>
        </p:nvSpPr>
        <p:spPr>
          <a:xfrm>
            <a:off x="6880977" y="2296012"/>
            <a:ext cx="1229302" cy="523220"/>
          </a:xfrm>
          <a:prstGeom prst="rect">
            <a:avLst/>
          </a:prstGeom>
          <a:noFill/>
        </p:spPr>
        <p:txBody>
          <a:bodyPr wrap="square" rtlCol="0">
            <a:spAutoFit/>
          </a:bodyPr>
          <a:lstStyle/>
          <a:p>
            <a:r>
              <a:rPr lang="en-US" sz="2800" b="1" dirty="0"/>
              <a:t>Sibling</a:t>
            </a:r>
            <a:endParaRPr lang="en-US" sz="2000" b="1" dirty="0"/>
          </a:p>
        </p:txBody>
      </p:sp>
      <p:sp>
        <p:nvSpPr>
          <p:cNvPr id="25" name="Title 1">
            <a:extLst>
              <a:ext uri="{FF2B5EF4-FFF2-40B4-BE49-F238E27FC236}">
                <a16:creationId xmlns:a16="http://schemas.microsoft.com/office/drawing/2014/main" id="{157FA261-BCA4-48C4-870D-CA5500694147}"/>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structure and dynamic behavior </a:t>
            </a:r>
            <a:r>
              <a:rPr lang="en-US" sz="3200" i="1" dirty="0">
                <a:solidFill>
                  <a:srgbClr val="002060"/>
                </a:solidFill>
                <a:latin typeface="+mn-lt"/>
              </a:rPr>
              <a:t>(cont.)</a:t>
            </a:r>
          </a:p>
        </p:txBody>
      </p:sp>
      <p:sp>
        <p:nvSpPr>
          <p:cNvPr id="26" name="TextBox 25">
            <a:extLst>
              <a:ext uri="{FF2B5EF4-FFF2-40B4-BE49-F238E27FC236}">
                <a16:creationId xmlns:a16="http://schemas.microsoft.com/office/drawing/2014/main" id="{724B77C1-BDD1-48E7-832A-4D7560DC064E}"/>
              </a:ext>
            </a:extLst>
          </p:cNvPr>
          <p:cNvSpPr txBox="1"/>
          <p:nvPr/>
        </p:nvSpPr>
        <p:spPr>
          <a:xfrm rot="2483065">
            <a:off x="6611204" y="3413657"/>
            <a:ext cx="1180779" cy="523220"/>
          </a:xfrm>
          <a:prstGeom prst="rect">
            <a:avLst/>
          </a:prstGeom>
          <a:noFill/>
        </p:spPr>
        <p:txBody>
          <a:bodyPr wrap="square" rtlCol="0">
            <a:spAutoFit/>
          </a:bodyPr>
          <a:lstStyle/>
          <a:p>
            <a:r>
              <a:rPr lang="en-US" sz="2800" b="1" dirty="0"/>
              <a:t>Sibling</a:t>
            </a:r>
          </a:p>
        </p:txBody>
      </p:sp>
      <p:cxnSp>
        <p:nvCxnSpPr>
          <p:cNvPr id="27" name="Straight Arrow Connector 26">
            <a:extLst>
              <a:ext uri="{FF2B5EF4-FFF2-40B4-BE49-F238E27FC236}">
                <a16:creationId xmlns:a16="http://schemas.microsoft.com/office/drawing/2014/main" id="{88FF0EAA-679E-4BE3-89E4-EBB16C70F933}"/>
              </a:ext>
            </a:extLst>
          </p:cNvPr>
          <p:cNvCxnSpPr>
            <a:cxnSpLocks/>
          </p:cNvCxnSpPr>
          <p:nvPr/>
        </p:nvCxnSpPr>
        <p:spPr>
          <a:xfrm flipH="1" flipV="1">
            <a:off x="6440346" y="3392256"/>
            <a:ext cx="1007589" cy="89185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1" name="TextBox 10">
            <a:extLst>
              <a:ext uri="{FF2B5EF4-FFF2-40B4-BE49-F238E27FC236}">
                <a16:creationId xmlns:a16="http://schemas.microsoft.com/office/drawing/2014/main" id="{A7CABFF9-ADEC-4C9E-A323-8F712B6E7817}"/>
              </a:ext>
            </a:extLst>
          </p:cNvPr>
          <p:cNvSpPr txBox="1"/>
          <p:nvPr/>
        </p:nvSpPr>
        <p:spPr>
          <a:xfrm>
            <a:off x="6365219" y="2460821"/>
            <a:ext cx="1290148" cy="2646878"/>
          </a:xfrm>
          <a:prstGeom prst="rect">
            <a:avLst/>
          </a:prstGeom>
          <a:noFill/>
        </p:spPr>
        <p:txBody>
          <a:bodyPr wrap="square" rtlCol="0">
            <a:spAutoFit/>
          </a:bodyPr>
          <a:lstStyle/>
          <a:p>
            <a:r>
              <a:rPr lang="en-US" sz="16600" dirty="0">
                <a:solidFill>
                  <a:srgbClr val="FF0000"/>
                </a:solidFill>
              </a:rPr>
              <a:t>X</a:t>
            </a:r>
          </a:p>
        </p:txBody>
      </p:sp>
    </p:spTree>
    <p:extLst>
      <p:ext uri="{BB962C8B-B14F-4D97-AF65-F5344CB8AC3E}">
        <p14:creationId xmlns:p14="http://schemas.microsoft.com/office/powerpoint/2010/main" val="400170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6C85F2-4A93-4DB6-ACFA-DE94A6816E14}"/>
              </a:ext>
            </a:extLst>
          </p:cNvPr>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t="1439" b="3237"/>
          <a:stretch/>
        </p:blipFill>
        <p:spPr bwMode="auto">
          <a:xfrm>
            <a:off x="838879" y="1253332"/>
            <a:ext cx="10514920" cy="4351338"/>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
        <p:nvSpPr>
          <p:cNvPr id="7" name="Oval 6">
            <a:extLst>
              <a:ext uri="{FF2B5EF4-FFF2-40B4-BE49-F238E27FC236}">
                <a16:creationId xmlns:a16="http://schemas.microsoft.com/office/drawing/2014/main" id="{D2887A0D-B532-41E8-85A2-EB342854144F}"/>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3">
            <a:extLst>
              <a:ext uri="{FF2B5EF4-FFF2-40B4-BE49-F238E27FC236}">
                <a16:creationId xmlns:a16="http://schemas.microsoft.com/office/drawing/2014/main" id="{C1145818-CBF8-494D-B159-BC505FBE5E8F}"/>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29</a:t>
            </a:fld>
            <a:endParaRPr lang="en-US" sz="2000" b="1" dirty="0">
              <a:solidFill>
                <a:srgbClr val="002060"/>
              </a:solidFill>
            </a:endParaRPr>
          </a:p>
        </p:txBody>
      </p:sp>
      <p:sp>
        <p:nvSpPr>
          <p:cNvPr id="6" name="Subtitle 2">
            <a:extLst>
              <a:ext uri="{FF2B5EF4-FFF2-40B4-BE49-F238E27FC236}">
                <a16:creationId xmlns:a16="http://schemas.microsoft.com/office/drawing/2014/main" id="{A5C786D8-FB7B-43F7-AE3E-5EF5AA37A7BF}"/>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Sample sequence diagram</a:t>
            </a:r>
          </a:p>
          <a:p>
            <a:pPr marL="0" indent="0" algn="ctr">
              <a:buNone/>
            </a:pPr>
            <a:r>
              <a:rPr lang="en-US" sz="2500" b="1" dirty="0">
                <a:solidFill>
                  <a:schemeClr val="bg1"/>
                </a:solidFill>
              </a:rPr>
              <a:t>Sending an emergency signal (SOS)</a:t>
            </a:r>
          </a:p>
        </p:txBody>
      </p:sp>
      <p:sp>
        <p:nvSpPr>
          <p:cNvPr id="9" name="Title 1">
            <a:extLst>
              <a:ext uri="{FF2B5EF4-FFF2-40B4-BE49-F238E27FC236}">
                <a16:creationId xmlns:a16="http://schemas.microsoft.com/office/drawing/2014/main" id="{AD885ABB-65F1-4C2B-BE96-9FC904A69A66}"/>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structure and dynamic behavior </a:t>
            </a:r>
            <a:r>
              <a:rPr lang="en-US" sz="3200" i="1" dirty="0">
                <a:solidFill>
                  <a:srgbClr val="002060"/>
                </a:solidFill>
                <a:latin typeface="+mn-lt"/>
              </a:rPr>
              <a:t>(cont.)</a:t>
            </a:r>
          </a:p>
        </p:txBody>
      </p:sp>
    </p:spTree>
    <p:extLst>
      <p:ext uri="{BB962C8B-B14F-4D97-AF65-F5344CB8AC3E}">
        <p14:creationId xmlns:p14="http://schemas.microsoft.com/office/powerpoint/2010/main" val="2365760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F4404C0-23AF-4A32-835A-8F20CE6763A3}"/>
              </a:ext>
            </a:extLst>
          </p:cNvPr>
          <p:cNvSpPr>
            <a:spLocks noGrp="1"/>
          </p:cNvSpPr>
          <p:nvPr>
            <p:ph type="subTitle" idx="1"/>
          </p:nvPr>
        </p:nvSpPr>
        <p:spPr>
          <a:xfrm>
            <a:off x="1523998" y="5921658"/>
            <a:ext cx="9144001" cy="936341"/>
          </a:xfrm>
        </p:spPr>
        <p:txBody>
          <a:bodyPr>
            <a:normAutofit/>
          </a:bodyPr>
          <a:lstStyle/>
          <a:p>
            <a:r>
              <a:rPr lang="en-US" sz="2500" b="1" dirty="0">
                <a:solidFill>
                  <a:schemeClr val="bg1"/>
                </a:solidFill>
              </a:rPr>
              <a:t>IOM-Washington Report</a:t>
            </a:r>
          </a:p>
          <a:p>
            <a:r>
              <a:rPr lang="en-US" sz="2500" b="1" dirty="0">
                <a:solidFill>
                  <a:schemeClr val="bg1"/>
                </a:solidFill>
              </a:rPr>
              <a:t>2006</a:t>
            </a:r>
          </a:p>
        </p:txBody>
      </p:sp>
      <p:pic>
        <p:nvPicPr>
          <p:cNvPr id="8" name="Picture 7">
            <a:extLst>
              <a:ext uri="{FF2B5EF4-FFF2-40B4-BE49-F238E27FC236}">
                <a16:creationId xmlns:a16="http://schemas.microsoft.com/office/drawing/2014/main" id="{31C93854-84FB-4293-9DF9-20B5936080B7}"/>
              </a:ext>
            </a:extLst>
          </p:cNvPr>
          <p:cNvPicPr>
            <a:picLocks noChangeAspect="1"/>
          </p:cNvPicPr>
          <p:nvPr/>
        </p:nvPicPr>
        <p:blipFill>
          <a:blip r:embed="rId3">
            <a:duotone>
              <a:schemeClr val="accent5">
                <a:shade val="45000"/>
                <a:satMod val="135000"/>
              </a:schemeClr>
              <a:prstClr val="white"/>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3870665" y="1470990"/>
            <a:ext cx="4450669" cy="4450669"/>
          </a:xfrm>
          <a:prstGeom prst="rect">
            <a:avLst/>
          </a:prstGeom>
        </p:spPr>
      </p:pic>
      <p:sp>
        <p:nvSpPr>
          <p:cNvPr id="11" name="Title 1">
            <a:extLst>
              <a:ext uri="{FF2B5EF4-FFF2-40B4-BE49-F238E27FC236}">
                <a16:creationId xmlns:a16="http://schemas.microsoft.com/office/drawing/2014/main" id="{6787E843-E14A-4EAD-A58B-5F29A701CC80}"/>
              </a:ext>
            </a:extLst>
          </p:cNvPr>
          <p:cNvSpPr txBox="1">
            <a:spLocks/>
          </p:cNvSpPr>
          <p:nvPr/>
        </p:nvSpPr>
        <p:spPr>
          <a:xfrm>
            <a:off x="1524000" y="393492"/>
            <a:ext cx="91440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rgbClr val="002060"/>
                </a:solidFill>
                <a:latin typeface="+mn-lt"/>
              </a:rPr>
              <a:t>7,000 Yearly deaths !!</a:t>
            </a:r>
          </a:p>
        </p:txBody>
      </p:sp>
      <p:sp>
        <p:nvSpPr>
          <p:cNvPr id="5" name="Oval 4">
            <a:extLst>
              <a:ext uri="{FF2B5EF4-FFF2-40B4-BE49-F238E27FC236}">
                <a16:creationId xmlns:a16="http://schemas.microsoft.com/office/drawing/2014/main" id="{36EB9FBA-5536-42B4-8BE1-1272CE62E60D}"/>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01F50BF6-6F23-4C18-88F9-7847813D68DD}"/>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a:t>
            </a:fld>
            <a:endParaRPr lang="en-US" sz="2000" b="1" dirty="0">
              <a:solidFill>
                <a:srgbClr val="002060"/>
              </a:solidFill>
            </a:endParaRPr>
          </a:p>
        </p:txBody>
      </p:sp>
    </p:spTree>
    <p:extLst>
      <p:ext uri="{BB962C8B-B14F-4D97-AF65-F5344CB8AC3E}">
        <p14:creationId xmlns:p14="http://schemas.microsoft.com/office/powerpoint/2010/main" val="800185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AAC508A-694A-4031-8102-32E27E577574}"/>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Oval 4">
            <a:extLst>
              <a:ext uri="{FF2B5EF4-FFF2-40B4-BE49-F238E27FC236}">
                <a16:creationId xmlns:a16="http://schemas.microsoft.com/office/drawing/2014/main" id="{C1995C73-6E15-487F-9528-CA8AE589D9C1}"/>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919D6198-0B5F-4DCE-BA65-70B15523140A}"/>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30</a:t>
            </a:fld>
            <a:endParaRPr lang="en-US" sz="2000" b="1" dirty="0">
              <a:solidFill>
                <a:srgbClr val="002060"/>
              </a:solidFill>
            </a:endParaRPr>
          </a:p>
        </p:txBody>
      </p:sp>
    </p:spTree>
    <p:extLst>
      <p:ext uri="{BB962C8B-B14F-4D97-AF65-F5344CB8AC3E}">
        <p14:creationId xmlns:p14="http://schemas.microsoft.com/office/powerpoint/2010/main" val="37568875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t>Introduction (motivation and problem statement)</a:t>
            </a:r>
          </a:p>
          <a:p>
            <a:r>
              <a:rPr lang="en-US" sz="2500" dirty="0"/>
              <a:t>Related work</a:t>
            </a:r>
          </a:p>
          <a:p>
            <a:r>
              <a:rPr lang="en-US" sz="2500" dirty="0"/>
              <a:t>System analysis and design</a:t>
            </a:r>
          </a:p>
          <a:p>
            <a:r>
              <a:rPr lang="en-US" sz="2500" dirty="0"/>
              <a:t>System structure and dynamic behavior</a:t>
            </a:r>
          </a:p>
          <a:p>
            <a:r>
              <a:rPr lang="en-US" sz="2500" dirty="0">
                <a:solidFill>
                  <a:srgbClr val="FF0000"/>
                </a:solidFill>
              </a:rPr>
              <a:t>Tools used</a:t>
            </a:r>
          </a:p>
          <a:p>
            <a:r>
              <a:rPr lang="en-US" sz="2500" dirty="0"/>
              <a:t>Video Demo</a:t>
            </a:r>
          </a:p>
          <a:p>
            <a:r>
              <a:rPr lang="en-US" sz="2500" dirty="0"/>
              <a:t>System Testing</a:t>
            </a:r>
          </a:p>
          <a:p>
            <a:r>
              <a:rPr lang="en-US" sz="2500" dirty="0"/>
              <a:t>Time plan</a:t>
            </a:r>
          </a:p>
          <a:p>
            <a:r>
              <a:rPr lang="en-US" sz="2500" dirty="0"/>
              <a:t>Future work</a:t>
            </a:r>
          </a:p>
          <a:p>
            <a:r>
              <a:rPr lang="en-US" sz="2500" dirty="0"/>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31</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618878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3D0AAE-7CD1-46B9-8354-9BC4365701F8}"/>
              </a:ext>
            </a:extLst>
          </p:cNvPr>
          <p:cNvSpPr>
            <a:spLocks noGrp="1"/>
          </p:cNvSpPr>
          <p:nvPr>
            <p:ph idx="1"/>
          </p:nvPr>
        </p:nvSpPr>
        <p:spPr>
          <a:xfrm>
            <a:off x="838200" y="1108139"/>
            <a:ext cx="10515600" cy="4351338"/>
          </a:xfrm>
        </p:spPr>
        <p:txBody>
          <a:bodyPr>
            <a:normAutofit/>
          </a:bodyPr>
          <a:lstStyle/>
          <a:p>
            <a:pPr lvl="0"/>
            <a:r>
              <a:rPr lang="en-US" sz="2500" dirty="0" err="1">
                <a:solidFill>
                  <a:srgbClr val="FF0000"/>
                </a:solidFill>
              </a:rPr>
              <a:t>ASP.Net</a:t>
            </a:r>
            <a:r>
              <a:rPr lang="en-US" sz="2500" dirty="0">
                <a:solidFill>
                  <a:srgbClr val="FF0000"/>
                </a:solidFill>
              </a:rPr>
              <a:t> </a:t>
            </a:r>
            <a:r>
              <a:rPr lang="en-US" sz="2500" dirty="0"/>
              <a:t>MVC</a:t>
            </a:r>
          </a:p>
          <a:p>
            <a:pPr lvl="0"/>
            <a:r>
              <a:rPr lang="en-US" sz="2500" dirty="0">
                <a:solidFill>
                  <a:srgbClr val="FF0000"/>
                </a:solidFill>
              </a:rPr>
              <a:t>Entity framework</a:t>
            </a:r>
            <a:r>
              <a:rPr lang="en-US" sz="2500" dirty="0"/>
              <a:t> for ORM</a:t>
            </a:r>
          </a:p>
          <a:p>
            <a:pPr lvl="0"/>
            <a:r>
              <a:rPr lang="en-US" sz="2500" dirty="0">
                <a:solidFill>
                  <a:srgbClr val="FF0000"/>
                </a:solidFill>
              </a:rPr>
              <a:t>Microsoft Azure </a:t>
            </a:r>
            <a:r>
              <a:rPr lang="en-US" sz="2500" dirty="0"/>
              <a:t>for DB hosting</a:t>
            </a:r>
          </a:p>
          <a:p>
            <a:pPr lvl="0"/>
            <a:r>
              <a:rPr lang="en-US" sz="2500" dirty="0">
                <a:solidFill>
                  <a:srgbClr val="FF0000"/>
                </a:solidFill>
              </a:rPr>
              <a:t>Gitlab</a:t>
            </a:r>
            <a:r>
              <a:rPr lang="en-US" sz="2500" dirty="0"/>
              <a:t> for version control and team collaboration</a:t>
            </a:r>
          </a:p>
          <a:p>
            <a:pPr lvl="0"/>
            <a:r>
              <a:rPr lang="en-US" sz="2500" dirty="0" err="1">
                <a:solidFill>
                  <a:srgbClr val="FF0000"/>
                </a:solidFill>
              </a:rPr>
              <a:t>Moqups</a:t>
            </a:r>
            <a:r>
              <a:rPr lang="en-US" sz="2500" dirty="0"/>
              <a:t> for UI blueprints</a:t>
            </a:r>
          </a:p>
          <a:p>
            <a:pPr lvl="0"/>
            <a:r>
              <a:rPr lang="en-US" sz="2500" dirty="0">
                <a:solidFill>
                  <a:srgbClr val="FF0000"/>
                </a:solidFill>
              </a:rPr>
              <a:t>Microsoft Project </a:t>
            </a:r>
            <a:r>
              <a:rPr lang="en-US" sz="2500" dirty="0"/>
              <a:t>for project management tasks</a:t>
            </a:r>
          </a:p>
          <a:p>
            <a:pPr lvl="0"/>
            <a:r>
              <a:rPr lang="en-US" sz="2500" dirty="0">
                <a:solidFill>
                  <a:srgbClr val="FF0000"/>
                </a:solidFill>
              </a:rPr>
              <a:t>Selenium</a:t>
            </a:r>
            <a:r>
              <a:rPr lang="en-US" sz="2500" dirty="0"/>
              <a:t> and </a:t>
            </a:r>
            <a:r>
              <a:rPr lang="en-US" sz="2500" dirty="0" err="1">
                <a:solidFill>
                  <a:srgbClr val="FF0000"/>
                </a:solidFill>
              </a:rPr>
              <a:t>MSTest</a:t>
            </a:r>
            <a:r>
              <a:rPr lang="en-US" sz="2500" dirty="0"/>
              <a:t> for automated testing</a:t>
            </a:r>
          </a:p>
        </p:txBody>
      </p:sp>
      <p:sp>
        <p:nvSpPr>
          <p:cNvPr id="5" name="Oval 4">
            <a:extLst>
              <a:ext uri="{FF2B5EF4-FFF2-40B4-BE49-F238E27FC236}">
                <a16:creationId xmlns:a16="http://schemas.microsoft.com/office/drawing/2014/main" id="{450DCDF4-5853-4389-B219-41800ED7F5D4}"/>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AED96A02-EF9A-4B37-8694-6D8A909E2F58}"/>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32</a:t>
            </a:fld>
            <a:endParaRPr lang="en-US" sz="2000" b="1" dirty="0">
              <a:solidFill>
                <a:srgbClr val="002060"/>
              </a:solidFill>
            </a:endParaRPr>
          </a:p>
        </p:txBody>
      </p:sp>
      <p:sp>
        <p:nvSpPr>
          <p:cNvPr id="9" name="Title 1">
            <a:extLst>
              <a:ext uri="{FF2B5EF4-FFF2-40B4-BE49-F238E27FC236}">
                <a16:creationId xmlns:a16="http://schemas.microsoft.com/office/drawing/2014/main" id="{5CC37CCA-FD1A-4253-A5FE-5E56670F07E7}"/>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Tools used</a:t>
            </a:r>
          </a:p>
        </p:txBody>
      </p:sp>
    </p:spTree>
    <p:extLst>
      <p:ext uri="{BB962C8B-B14F-4D97-AF65-F5344CB8AC3E}">
        <p14:creationId xmlns:p14="http://schemas.microsoft.com/office/powerpoint/2010/main" val="239658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464D5E-74A4-437F-93E4-6F78DDAA33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50680" y="1253331"/>
            <a:ext cx="2103119" cy="1794669"/>
          </a:xfrm>
          <a:prstGeom prst="rect">
            <a:avLst/>
          </a:prstGeom>
          <a:ln>
            <a:noFill/>
          </a:ln>
          <a:effectLst>
            <a:outerShdw blurRad="190500" algn="tl" rotWithShape="0">
              <a:srgbClr val="000000">
                <a:alpha val="70000"/>
              </a:srgbClr>
            </a:outerShdw>
          </a:effectLst>
        </p:spPr>
      </p:pic>
      <p:sp>
        <p:nvSpPr>
          <p:cNvPr id="11" name="Oval 10">
            <a:extLst>
              <a:ext uri="{FF2B5EF4-FFF2-40B4-BE49-F238E27FC236}">
                <a16:creationId xmlns:a16="http://schemas.microsoft.com/office/drawing/2014/main" id="{0BC5D590-1B86-42F3-B2D9-B0BE34ADEF6F}"/>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3">
            <a:extLst>
              <a:ext uri="{FF2B5EF4-FFF2-40B4-BE49-F238E27FC236}">
                <a16:creationId xmlns:a16="http://schemas.microsoft.com/office/drawing/2014/main" id="{4A485063-5215-42F5-83C2-B1683E586BBC}"/>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33</a:t>
            </a:fld>
            <a:endParaRPr lang="en-US" sz="2000" b="1" dirty="0">
              <a:solidFill>
                <a:srgbClr val="002060"/>
              </a:solidFill>
            </a:endParaRPr>
          </a:p>
        </p:txBody>
      </p:sp>
      <p:sp>
        <p:nvSpPr>
          <p:cNvPr id="7" name="Title 1">
            <a:extLst>
              <a:ext uri="{FF2B5EF4-FFF2-40B4-BE49-F238E27FC236}">
                <a16:creationId xmlns:a16="http://schemas.microsoft.com/office/drawing/2014/main" id="{8056462E-B210-49BF-9227-52D78B68708C}"/>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Why </a:t>
            </a:r>
            <a:r>
              <a:rPr lang="en-US" sz="4000" b="1" dirty="0" err="1">
                <a:solidFill>
                  <a:srgbClr val="002060"/>
                </a:solidFill>
                <a:latin typeface="+mn-lt"/>
              </a:rPr>
              <a:t>ASP.Net</a:t>
            </a:r>
            <a:r>
              <a:rPr lang="en-US" sz="4000" b="1" dirty="0">
                <a:solidFill>
                  <a:srgbClr val="002060"/>
                </a:solidFill>
                <a:latin typeface="+mn-lt"/>
              </a:rPr>
              <a:t> ?</a:t>
            </a:r>
          </a:p>
        </p:txBody>
      </p:sp>
      <p:sp>
        <p:nvSpPr>
          <p:cNvPr id="9" name="Content Placeholder 2">
            <a:extLst>
              <a:ext uri="{FF2B5EF4-FFF2-40B4-BE49-F238E27FC236}">
                <a16:creationId xmlns:a16="http://schemas.microsoft.com/office/drawing/2014/main" id="{80AC8FAE-01A9-4FE8-AC70-5A14EF51E3E1}"/>
              </a:ext>
            </a:extLst>
          </p:cNvPr>
          <p:cNvSpPr txBox="1">
            <a:spLocks/>
          </p:cNvSpPr>
          <p:nvPr/>
        </p:nvSpPr>
        <p:spPr>
          <a:xfrm>
            <a:off x="838200" y="1108139"/>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500" dirty="0"/>
              <a:t>Our previous </a:t>
            </a:r>
            <a:r>
              <a:rPr lang="en-US" sz="2500" dirty="0">
                <a:solidFill>
                  <a:srgbClr val="FF0000"/>
                </a:solidFill>
              </a:rPr>
              <a:t>experience</a:t>
            </a:r>
          </a:p>
          <a:p>
            <a:pPr marL="342900" indent="-342900" algn="l">
              <a:buFont typeface="Arial" panose="020B0604020202020204" pitchFamily="34" charset="0"/>
              <a:buChar char="•"/>
            </a:pPr>
            <a:r>
              <a:rPr lang="en-US" sz="2500" dirty="0"/>
              <a:t>Language Integrated Query (</a:t>
            </a:r>
            <a:r>
              <a:rPr lang="en-US" sz="2500" dirty="0">
                <a:solidFill>
                  <a:srgbClr val="FF0000"/>
                </a:solidFill>
              </a:rPr>
              <a:t>LINQ</a:t>
            </a:r>
            <a:r>
              <a:rPr lang="en-US" sz="2500" dirty="0"/>
              <a:t>)</a:t>
            </a:r>
          </a:p>
          <a:p>
            <a:pPr marL="342900" indent="-342900" algn="l">
              <a:buFont typeface="Arial" panose="020B0604020202020204" pitchFamily="34" charset="0"/>
              <a:buChar char="•"/>
            </a:pPr>
            <a:r>
              <a:rPr lang="en-US" sz="2500" dirty="0"/>
              <a:t>Typical</a:t>
            </a:r>
            <a:r>
              <a:rPr lang="en-US" sz="2500" dirty="0">
                <a:solidFill>
                  <a:srgbClr val="FF0000"/>
                </a:solidFill>
              </a:rPr>
              <a:t> Performance</a:t>
            </a:r>
            <a:endParaRPr lang="en-US" sz="2500" dirty="0"/>
          </a:p>
          <a:p>
            <a:pPr lvl="1" algn="l"/>
            <a:r>
              <a:rPr lang="en-US" sz="2200" dirty="0"/>
              <a:t>compilation vs interpretation</a:t>
            </a:r>
          </a:p>
          <a:p>
            <a:pPr marL="342900" indent="-342900" algn="l">
              <a:buFont typeface="Arial" panose="020B0604020202020204" pitchFamily="34" charset="0"/>
              <a:buChar char="•"/>
            </a:pPr>
            <a:r>
              <a:rPr lang="en-US" sz="2500" dirty="0"/>
              <a:t>Supports all concepts of </a:t>
            </a:r>
            <a:r>
              <a:rPr lang="en-US" sz="2500" dirty="0">
                <a:solidFill>
                  <a:srgbClr val="FF0000"/>
                </a:solidFill>
              </a:rPr>
              <a:t>OOP</a:t>
            </a:r>
          </a:p>
          <a:p>
            <a:pPr marL="342900" indent="-342900" algn="l">
              <a:buFont typeface="Arial" panose="020B0604020202020204" pitchFamily="34" charset="0"/>
              <a:buChar char="•"/>
            </a:pPr>
            <a:r>
              <a:rPr lang="en-US" sz="2500" dirty="0"/>
              <a:t>Huge online </a:t>
            </a:r>
            <a:r>
              <a:rPr lang="en-US" sz="2500" dirty="0">
                <a:solidFill>
                  <a:srgbClr val="FF0000"/>
                </a:solidFill>
              </a:rPr>
              <a:t>community</a:t>
            </a:r>
          </a:p>
        </p:txBody>
      </p:sp>
    </p:spTree>
    <p:extLst>
      <p:ext uri="{BB962C8B-B14F-4D97-AF65-F5344CB8AC3E}">
        <p14:creationId xmlns:p14="http://schemas.microsoft.com/office/powerpoint/2010/main" val="1945347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1000"/>
                                        <p:tgtEl>
                                          <p:spTgt spid="9">
                                            <p:txEl>
                                              <p:pRg st="0" end="0"/>
                                            </p:txEl>
                                          </p:spTgt>
                                        </p:tgtEl>
                                      </p:cBhvr>
                                    </p:animEffect>
                                    <p:anim calcmode="lin" valueType="num">
                                      <p:cBhvr>
                                        <p:cTn id="14"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1000"/>
                                        <p:tgtEl>
                                          <p:spTgt spid="9">
                                            <p:txEl>
                                              <p:pRg st="1" end="1"/>
                                            </p:txEl>
                                          </p:spTgt>
                                        </p:tgtEl>
                                      </p:cBhvr>
                                    </p:animEffect>
                                    <p:anim calcmode="lin" valueType="num">
                                      <p:cBhvr>
                                        <p:cTn id="2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9">
                                            <p:txEl>
                                              <p:pRg st="2" end="2"/>
                                            </p:txEl>
                                          </p:spTgt>
                                        </p:tgtEl>
                                        <p:attrNameLst>
                                          <p:attrName>style.visibility</p:attrName>
                                        </p:attrNameLst>
                                      </p:cBhvr>
                                      <p:to>
                                        <p:strVal val="visible"/>
                                      </p:to>
                                    </p:set>
                                    <p:animEffect transition="in" filter="fade">
                                      <p:cBhvr>
                                        <p:cTn id="27" dur="1000"/>
                                        <p:tgtEl>
                                          <p:spTgt spid="9">
                                            <p:txEl>
                                              <p:pRg st="2" end="2"/>
                                            </p:txEl>
                                          </p:spTgt>
                                        </p:tgtEl>
                                      </p:cBhvr>
                                    </p:animEffect>
                                    <p:anim calcmode="lin" valueType="num">
                                      <p:cBhvr>
                                        <p:cTn id="2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9">
                                            <p:txEl>
                                              <p:pRg st="2" end="2"/>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9">
                                            <p:txEl>
                                              <p:pRg st="3" end="3"/>
                                            </p:txEl>
                                          </p:spTgt>
                                        </p:tgtEl>
                                        <p:attrNameLst>
                                          <p:attrName>style.visibility</p:attrName>
                                        </p:attrNameLst>
                                      </p:cBhvr>
                                      <p:to>
                                        <p:strVal val="visible"/>
                                      </p:to>
                                    </p:set>
                                    <p:animEffect transition="in" filter="fade">
                                      <p:cBhvr>
                                        <p:cTn id="32" dur="1000"/>
                                        <p:tgtEl>
                                          <p:spTgt spid="9">
                                            <p:txEl>
                                              <p:pRg st="3" end="3"/>
                                            </p:txEl>
                                          </p:spTgt>
                                        </p:tgtEl>
                                      </p:cBhvr>
                                    </p:animEffect>
                                    <p:anim calcmode="lin" valueType="num">
                                      <p:cBhvr>
                                        <p:cTn id="33"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34"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9">
                                            <p:txEl>
                                              <p:pRg st="4" end="4"/>
                                            </p:txEl>
                                          </p:spTgt>
                                        </p:tgtEl>
                                        <p:attrNameLst>
                                          <p:attrName>style.visibility</p:attrName>
                                        </p:attrNameLst>
                                      </p:cBhvr>
                                      <p:to>
                                        <p:strVal val="visible"/>
                                      </p:to>
                                    </p:set>
                                    <p:animEffect transition="in" filter="fade">
                                      <p:cBhvr>
                                        <p:cTn id="39" dur="1000"/>
                                        <p:tgtEl>
                                          <p:spTgt spid="9">
                                            <p:txEl>
                                              <p:pRg st="4" end="4"/>
                                            </p:txEl>
                                          </p:spTgt>
                                        </p:tgtEl>
                                      </p:cBhvr>
                                    </p:animEffect>
                                    <p:anim calcmode="lin" valueType="num">
                                      <p:cBhvr>
                                        <p:cTn id="40"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9">
                                            <p:txEl>
                                              <p:pRg st="5" end="5"/>
                                            </p:txEl>
                                          </p:spTgt>
                                        </p:tgtEl>
                                        <p:attrNameLst>
                                          <p:attrName>style.visibility</p:attrName>
                                        </p:attrNameLst>
                                      </p:cBhvr>
                                      <p:to>
                                        <p:strVal val="visible"/>
                                      </p:to>
                                    </p:set>
                                    <p:animEffect transition="in" filter="fade">
                                      <p:cBhvr>
                                        <p:cTn id="46" dur="1000"/>
                                        <p:tgtEl>
                                          <p:spTgt spid="9">
                                            <p:txEl>
                                              <p:pRg st="5" end="5"/>
                                            </p:txEl>
                                          </p:spTgt>
                                        </p:tgtEl>
                                      </p:cBhvr>
                                    </p:animEffect>
                                    <p:anim calcmode="lin" valueType="num">
                                      <p:cBhvr>
                                        <p:cTn id="47" dur="1000" fill="hold"/>
                                        <p:tgtEl>
                                          <p:spTgt spid="9">
                                            <p:txEl>
                                              <p:pRg st="5" end="5"/>
                                            </p:txEl>
                                          </p:spTgt>
                                        </p:tgtEl>
                                        <p:attrNameLst>
                                          <p:attrName>ppt_x</p:attrName>
                                        </p:attrNameLst>
                                      </p:cBhvr>
                                      <p:tavLst>
                                        <p:tav tm="0">
                                          <p:val>
                                            <p:strVal val="#ppt_x"/>
                                          </p:val>
                                        </p:tav>
                                        <p:tav tm="100000">
                                          <p:val>
                                            <p:strVal val="#ppt_x"/>
                                          </p:val>
                                        </p:tav>
                                      </p:tavLst>
                                    </p:anim>
                                    <p:anim calcmode="lin" valueType="num">
                                      <p:cBhvr>
                                        <p:cTn id="48" dur="1000" fill="hold"/>
                                        <p:tgtEl>
                                          <p:spTgt spid="9">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t>Introduction (motivation and problem statement)</a:t>
            </a:r>
          </a:p>
          <a:p>
            <a:r>
              <a:rPr lang="en-US" sz="2500" dirty="0"/>
              <a:t>Related work</a:t>
            </a:r>
          </a:p>
          <a:p>
            <a:r>
              <a:rPr lang="en-US" sz="2500" dirty="0"/>
              <a:t>System analysis and design</a:t>
            </a:r>
          </a:p>
          <a:p>
            <a:r>
              <a:rPr lang="en-US" sz="2500" dirty="0"/>
              <a:t>System structure and dynamic behavior</a:t>
            </a:r>
          </a:p>
          <a:p>
            <a:r>
              <a:rPr lang="en-US" sz="2500" dirty="0"/>
              <a:t>Tools used</a:t>
            </a:r>
          </a:p>
          <a:p>
            <a:r>
              <a:rPr lang="en-US" sz="2500" dirty="0">
                <a:solidFill>
                  <a:srgbClr val="FF0000"/>
                </a:solidFill>
              </a:rPr>
              <a:t>Video Demo</a:t>
            </a:r>
          </a:p>
          <a:p>
            <a:r>
              <a:rPr lang="en-US" sz="2500" dirty="0"/>
              <a:t>System Testing</a:t>
            </a:r>
          </a:p>
          <a:p>
            <a:r>
              <a:rPr lang="en-US" sz="2500" dirty="0"/>
              <a:t>Time plan</a:t>
            </a:r>
          </a:p>
          <a:p>
            <a:r>
              <a:rPr lang="en-US" sz="2500" dirty="0"/>
              <a:t>Future work</a:t>
            </a:r>
          </a:p>
          <a:p>
            <a:r>
              <a:rPr lang="en-US" sz="2500" dirty="0"/>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34</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13353915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35</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Demo</a:t>
            </a:r>
          </a:p>
        </p:txBody>
      </p:sp>
      <p:pic>
        <p:nvPicPr>
          <p:cNvPr id="2" name="CarePoint Demo">
            <a:hlinkClick r:id="" action="ppaction://media"/>
            <a:extLst>
              <a:ext uri="{FF2B5EF4-FFF2-40B4-BE49-F238E27FC236}">
                <a16:creationId xmlns:a16="http://schemas.microsoft.com/office/drawing/2014/main" id="{87DCD141-46A2-4D05-8BBE-C1EFFD680EF9}"/>
              </a:ext>
            </a:extLst>
          </p:cNvPr>
          <p:cNvPicPr>
            <a:picLocks noGrp="1" noChangeAspect="1"/>
          </p:cNvPicPr>
          <p:nvPr>
            <p:ph idx="1"/>
            <a:videoFile r:link="rId1"/>
            <p:extLst>
              <p:ext uri="{DAA4B4D4-6D71-4841-9C94-3DE7FCFB9230}">
                <p14:media xmlns:p14="http://schemas.microsoft.com/office/powerpoint/2010/main" r:embed="rId2">
                  <p14:trim end="45300"/>
                </p14:media>
              </p:ext>
            </p:extLst>
          </p:nvPr>
        </p:nvPicPr>
        <p:blipFill>
          <a:blip r:embed="rId5"/>
          <a:stretch>
            <a:fillRect/>
          </a:stretch>
        </p:blipFill>
        <p:spPr>
          <a:xfrm>
            <a:off x="0" y="0"/>
            <a:ext cx="12191999" cy="6858000"/>
          </a:xfrm>
        </p:spPr>
      </p:pic>
    </p:spTree>
    <p:extLst>
      <p:ext uri="{BB962C8B-B14F-4D97-AF65-F5344CB8AC3E}">
        <p14:creationId xmlns:p14="http://schemas.microsoft.com/office/powerpoint/2010/main" val="12848120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t>Introduction (motivation and problem statement)</a:t>
            </a:r>
          </a:p>
          <a:p>
            <a:r>
              <a:rPr lang="en-US" sz="2500" dirty="0"/>
              <a:t>Related work</a:t>
            </a:r>
          </a:p>
          <a:p>
            <a:r>
              <a:rPr lang="en-US" sz="2500" dirty="0"/>
              <a:t>System analysis and design</a:t>
            </a:r>
          </a:p>
          <a:p>
            <a:r>
              <a:rPr lang="en-US" sz="2500" dirty="0"/>
              <a:t>System structure and dynamic behavior</a:t>
            </a:r>
          </a:p>
          <a:p>
            <a:r>
              <a:rPr lang="en-US" sz="2500" dirty="0"/>
              <a:t>Tools used</a:t>
            </a:r>
          </a:p>
          <a:p>
            <a:r>
              <a:rPr lang="en-US" sz="2500" dirty="0"/>
              <a:t>Video Demo</a:t>
            </a:r>
          </a:p>
          <a:p>
            <a:r>
              <a:rPr lang="en-US" sz="2500" dirty="0">
                <a:solidFill>
                  <a:srgbClr val="FF0000"/>
                </a:solidFill>
              </a:rPr>
              <a:t>System Testing</a:t>
            </a:r>
          </a:p>
          <a:p>
            <a:r>
              <a:rPr lang="en-US" sz="2500" dirty="0"/>
              <a:t>Time plan</a:t>
            </a:r>
          </a:p>
          <a:p>
            <a:r>
              <a:rPr lang="en-US" sz="2500" dirty="0"/>
              <a:t>Future work</a:t>
            </a:r>
          </a:p>
          <a:p>
            <a:r>
              <a:rPr lang="en-US" sz="2500" dirty="0"/>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36</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41306810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37</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testing</a:t>
            </a:r>
          </a:p>
        </p:txBody>
      </p:sp>
      <p:sp>
        <p:nvSpPr>
          <p:cNvPr id="4" name="Content Placeholder 3">
            <a:extLst>
              <a:ext uri="{FF2B5EF4-FFF2-40B4-BE49-F238E27FC236}">
                <a16:creationId xmlns:a16="http://schemas.microsoft.com/office/drawing/2014/main" id="{19AB3E91-BF1A-41AE-B251-954387FF0176}"/>
              </a:ext>
            </a:extLst>
          </p:cNvPr>
          <p:cNvSpPr>
            <a:spLocks noGrp="1"/>
          </p:cNvSpPr>
          <p:nvPr>
            <p:ph idx="1"/>
          </p:nvPr>
        </p:nvSpPr>
        <p:spPr>
          <a:xfrm>
            <a:off x="838200" y="1825625"/>
            <a:ext cx="10515600" cy="3843655"/>
          </a:xfrm>
        </p:spPr>
        <p:txBody>
          <a:bodyPr/>
          <a:lstStyle/>
          <a:p>
            <a:r>
              <a:rPr lang="en-US" dirty="0"/>
              <a:t>Used Selenium WebDriver and </a:t>
            </a:r>
            <a:r>
              <a:rPr lang="en-US" dirty="0" err="1"/>
              <a:t>MSTest</a:t>
            </a:r>
            <a:r>
              <a:rPr lang="en-US" dirty="0"/>
              <a:t> for </a:t>
            </a:r>
            <a:r>
              <a:rPr lang="en-US" dirty="0">
                <a:solidFill>
                  <a:srgbClr val="FF0000"/>
                </a:solidFill>
              </a:rPr>
              <a:t>automated testing</a:t>
            </a:r>
          </a:p>
          <a:p>
            <a:r>
              <a:rPr lang="en-US" dirty="0">
                <a:solidFill>
                  <a:srgbClr val="FF0000"/>
                </a:solidFill>
              </a:rPr>
              <a:t>Black-Box</a:t>
            </a:r>
            <a:r>
              <a:rPr lang="en-US" dirty="0"/>
              <a:t> testing technique</a:t>
            </a:r>
          </a:p>
          <a:p>
            <a:r>
              <a:rPr lang="en-US" dirty="0"/>
              <a:t>Functional </a:t>
            </a:r>
            <a:r>
              <a:rPr lang="en-US" dirty="0">
                <a:solidFill>
                  <a:srgbClr val="FF0000"/>
                </a:solidFill>
              </a:rPr>
              <a:t>Input Space Partitioning</a:t>
            </a:r>
          </a:p>
          <a:p>
            <a:r>
              <a:rPr lang="en-US" dirty="0"/>
              <a:t>Each Choice Coverage criteria </a:t>
            </a:r>
            <a:r>
              <a:rPr lang="en-US" dirty="0">
                <a:solidFill>
                  <a:srgbClr val="FF0000"/>
                </a:solidFill>
              </a:rPr>
              <a:t>(ECC)</a:t>
            </a:r>
          </a:p>
          <a:p>
            <a:pPr marL="0" indent="0">
              <a:buNone/>
            </a:pPr>
            <a:endParaRPr lang="en-US" dirty="0"/>
          </a:p>
        </p:txBody>
      </p:sp>
    </p:spTree>
    <p:extLst>
      <p:ext uri="{BB962C8B-B14F-4D97-AF65-F5344CB8AC3E}">
        <p14:creationId xmlns:p14="http://schemas.microsoft.com/office/powerpoint/2010/main" val="2655210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fade">
                                      <p:cBhvr>
                                        <p:cTn id="14" dur="1000"/>
                                        <p:tgtEl>
                                          <p:spTgt spid="4">
                                            <p:txEl>
                                              <p:pRg st="1" end="1"/>
                                            </p:txEl>
                                          </p:spTgt>
                                        </p:tgtEl>
                                      </p:cBhvr>
                                    </p:animEffect>
                                    <p:anim calcmode="lin" valueType="num">
                                      <p:cBhvr>
                                        <p:cTn id="15"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1000"/>
                                        <p:tgtEl>
                                          <p:spTgt spid="4">
                                            <p:txEl>
                                              <p:pRg st="3" end="3"/>
                                            </p:txEl>
                                          </p:spTgt>
                                        </p:tgtEl>
                                      </p:cBhvr>
                                    </p:animEffect>
                                    <p:anim calcmode="lin" valueType="num">
                                      <p:cBhvr>
                                        <p:cTn id="29"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38</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testing</a:t>
            </a:r>
            <a:r>
              <a:rPr lang="en-US" sz="4800" b="1" dirty="0">
                <a:solidFill>
                  <a:srgbClr val="002060"/>
                </a:solidFill>
              </a:rPr>
              <a:t> </a:t>
            </a:r>
            <a:r>
              <a:rPr lang="en-US" sz="4000" i="1" dirty="0">
                <a:solidFill>
                  <a:srgbClr val="002060"/>
                </a:solidFill>
              </a:rPr>
              <a:t>(Cont.)</a:t>
            </a:r>
            <a:endParaRPr lang="en-US" sz="4000" dirty="0">
              <a:solidFill>
                <a:srgbClr val="002060"/>
              </a:solidFill>
            </a:endParaRPr>
          </a:p>
        </p:txBody>
      </p:sp>
      <p:graphicFrame>
        <p:nvGraphicFramePr>
          <p:cNvPr id="8" name="Table 7">
            <a:extLst>
              <a:ext uri="{FF2B5EF4-FFF2-40B4-BE49-F238E27FC236}">
                <a16:creationId xmlns:a16="http://schemas.microsoft.com/office/drawing/2014/main" id="{6EAB39FB-6C79-4313-8A8D-07E41C1B64AD}"/>
              </a:ext>
            </a:extLst>
          </p:cNvPr>
          <p:cNvGraphicFramePr>
            <a:graphicFrameLocks noGrp="1"/>
          </p:cNvGraphicFramePr>
          <p:nvPr>
            <p:extLst>
              <p:ext uri="{D42A27DB-BD31-4B8C-83A1-F6EECF244321}">
                <p14:modId xmlns:p14="http://schemas.microsoft.com/office/powerpoint/2010/main" val="3291311342"/>
              </p:ext>
            </p:extLst>
          </p:nvPr>
        </p:nvGraphicFramePr>
        <p:xfrm>
          <a:off x="640773" y="1181780"/>
          <a:ext cx="10910454" cy="4338599"/>
        </p:xfrm>
        <a:graphic>
          <a:graphicData uri="http://schemas.openxmlformats.org/drawingml/2006/table">
            <a:tbl>
              <a:tblPr firstRow="1" firstCol="1" bandRow="1">
                <a:tableStyleId>{5940675A-B579-460E-94D1-54222C63F5DA}</a:tableStyleId>
              </a:tblPr>
              <a:tblGrid>
                <a:gridCol w="3608665">
                  <a:extLst>
                    <a:ext uri="{9D8B030D-6E8A-4147-A177-3AD203B41FA5}">
                      <a16:colId xmlns:a16="http://schemas.microsoft.com/office/drawing/2014/main" val="2529530440"/>
                    </a:ext>
                  </a:extLst>
                </a:gridCol>
                <a:gridCol w="1569582">
                  <a:extLst>
                    <a:ext uri="{9D8B030D-6E8A-4147-A177-3AD203B41FA5}">
                      <a16:colId xmlns:a16="http://schemas.microsoft.com/office/drawing/2014/main" val="902610281"/>
                    </a:ext>
                  </a:extLst>
                </a:gridCol>
                <a:gridCol w="1938254">
                  <a:extLst>
                    <a:ext uri="{9D8B030D-6E8A-4147-A177-3AD203B41FA5}">
                      <a16:colId xmlns:a16="http://schemas.microsoft.com/office/drawing/2014/main" val="2119002839"/>
                    </a:ext>
                  </a:extLst>
                </a:gridCol>
                <a:gridCol w="1938254">
                  <a:extLst>
                    <a:ext uri="{9D8B030D-6E8A-4147-A177-3AD203B41FA5}">
                      <a16:colId xmlns:a16="http://schemas.microsoft.com/office/drawing/2014/main" val="2963733471"/>
                    </a:ext>
                  </a:extLst>
                </a:gridCol>
                <a:gridCol w="1855699">
                  <a:extLst>
                    <a:ext uri="{9D8B030D-6E8A-4147-A177-3AD203B41FA5}">
                      <a16:colId xmlns:a16="http://schemas.microsoft.com/office/drawing/2014/main" val="3121928066"/>
                    </a:ext>
                  </a:extLst>
                </a:gridCol>
              </a:tblGrid>
              <a:tr h="465967">
                <a:tc rowSpan="2">
                  <a:txBody>
                    <a:bodyPr/>
                    <a:lstStyle/>
                    <a:p>
                      <a:pPr marL="0" marR="0" algn="ctr">
                        <a:lnSpc>
                          <a:spcPct val="107000"/>
                        </a:lnSpc>
                        <a:spcBef>
                          <a:spcPts val="0"/>
                        </a:spcBef>
                        <a:spcAft>
                          <a:spcPts val="0"/>
                        </a:spcAft>
                      </a:pPr>
                      <a:r>
                        <a:rPr lang="en-US" sz="2400" b="1" dirty="0">
                          <a:solidFill>
                            <a:schemeClr val="tx1"/>
                          </a:solidFill>
                          <a:effectLst/>
                        </a:rPr>
                        <a:t>Characteristic</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9733" marR="79733" marT="39867" marB="39867" anchor="ctr">
                    <a:noFill/>
                  </a:tcPr>
                </a:tc>
                <a:tc gridSpan="4">
                  <a:txBody>
                    <a:bodyPr/>
                    <a:lstStyle/>
                    <a:p>
                      <a:pPr marL="0" marR="0" algn="ctr">
                        <a:lnSpc>
                          <a:spcPct val="107000"/>
                        </a:lnSpc>
                        <a:spcBef>
                          <a:spcPts val="0"/>
                        </a:spcBef>
                        <a:spcAft>
                          <a:spcPts val="0"/>
                        </a:spcAft>
                      </a:pPr>
                      <a:r>
                        <a:rPr lang="en-US" sz="2400" b="1" dirty="0">
                          <a:solidFill>
                            <a:schemeClr val="tx1"/>
                          </a:solidFill>
                          <a:effectLst/>
                        </a:rPr>
                        <a:t>Blocks</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9733" marR="79733" marT="39867" marB="39867" anchor="ct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43899738"/>
                  </a:ext>
                </a:extLst>
              </a:tr>
              <a:tr h="384086">
                <a:tc vMerge="1">
                  <a:txBody>
                    <a:bodyPr/>
                    <a:lstStyle/>
                    <a:p>
                      <a:endParaRPr lang="en-US"/>
                    </a:p>
                  </a:txBody>
                  <a:tcPr/>
                </a:tc>
                <a:tc>
                  <a:txBody>
                    <a:bodyPr/>
                    <a:lstStyle/>
                    <a:p>
                      <a:pPr marL="0" marR="0" algn="ctr">
                        <a:lnSpc>
                          <a:spcPct val="107000"/>
                        </a:lnSpc>
                        <a:spcBef>
                          <a:spcPts val="0"/>
                        </a:spcBef>
                        <a:spcAft>
                          <a:spcPts val="0"/>
                        </a:spcAft>
                      </a:pPr>
                      <a:r>
                        <a:rPr lang="en-US" sz="2400" b="1" dirty="0">
                          <a:solidFill>
                            <a:schemeClr val="tx1"/>
                          </a:solidFill>
                          <a:effectLst/>
                        </a:rPr>
                        <a:t>1</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solidFill>
                      <a:schemeClr val="accent5">
                        <a:lumMod val="60000"/>
                        <a:lumOff val="40000"/>
                      </a:schemeClr>
                    </a:solidFill>
                  </a:tcPr>
                </a:tc>
                <a:tc>
                  <a:txBody>
                    <a:bodyPr/>
                    <a:lstStyle/>
                    <a:p>
                      <a:pPr marL="0" marR="0" algn="ctr">
                        <a:lnSpc>
                          <a:spcPct val="107000"/>
                        </a:lnSpc>
                        <a:spcBef>
                          <a:spcPts val="0"/>
                        </a:spcBef>
                        <a:spcAft>
                          <a:spcPts val="0"/>
                        </a:spcAft>
                      </a:pPr>
                      <a:r>
                        <a:rPr lang="en-US" sz="2400" b="1" dirty="0">
                          <a:solidFill>
                            <a:schemeClr val="tx1"/>
                          </a:solidFill>
                          <a:effectLst/>
                        </a:rPr>
                        <a:t>2</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solidFill>
                      <a:schemeClr val="accent5">
                        <a:lumMod val="60000"/>
                        <a:lumOff val="40000"/>
                      </a:schemeClr>
                    </a:solidFill>
                  </a:tcPr>
                </a:tc>
                <a:tc>
                  <a:txBody>
                    <a:bodyPr/>
                    <a:lstStyle/>
                    <a:p>
                      <a:pPr marL="0" marR="0" algn="ctr">
                        <a:lnSpc>
                          <a:spcPct val="107000"/>
                        </a:lnSpc>
                        <a:spcBef>
                          <a:spcPts val="0"/>
                        </a:spcBef>
                        <a:spcAft>
                          <a:spcPts val="0"/>
                        </a:spcAft>
                      </a:pPr>
                      <a:r>
                        <a:rPr lang="en-US" sz="2400" b="1" dirty="0">
                          <a:solidFill>
                            <a:schemeClr val="tx1"/>
                          </a:solidFill>
                          <a:effectLst/>
                        </a:rPr>
                        <a:t>3</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solidFill>
                      <a:schemeClr val="accent5">
                        <a:lumMod val="60000"/>
                        <a:lumOff val="40000"/>
                      </a:schemeClr>
                    </a:solidFill>
                  </a:tcPr>
                </a:tc>
                <a:tc>
                  <a:txBody>
                    <a:bodyPr/>
                    <a:lstStyle/>
                    <a:p>
                      <a:pPr marL="0" marR="0" algn="ctr">
                        <a:lnSpc>
                          <a:spcPct val="107000"/>
                        </a:lnSpc>
                        <a:spcBef>
                          <a:spcPts val="0"/>
                        </a:spcBef>
                        <a:spcAft>
                          <a:spcPts val="0"/>
                        </a:spcAft>
                      </a:pPr>
                      <a:r>
                        <a:rPr lang="en-US" sz="2400" b="1" dirty="0">
                          <a:solidFill>
                            <a:schemeClr val="tx1"/>
                          </a:solidFill>
                          <a:effectLst/>
                        </a:rPr>
                        <a:t>4</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solidFill>
                      <a:schemeClr val="accent5">
                        <a:lumMod val="60000"/>
                        <a:lumOff val="40000"/>
                      </a:schemeClr>
                    </a:solidFill>
                  </a:tcPr>
                </a:tc>
                <a:extLst>
                  <a:ext uri="{0D108BD9-81ED-4DB2-BD59-A6C34878D82A}">
                    <a16:rowId xmlns:a16="http://schemas.microsoft.com/office/drawing/2014/main" val="2483715395"/>
                  </a:ext>
                </a:extLst>
              </a:tr>
              <a:tr h="607050">
                <a:tc>
                  <a:txBody>
                    <a:bodyPr/>
                    <a:lstStyle/>
                    <a:p>
                      <a:pPr marL="0" marR="0" algn="ctr">
                        <a:lnSpc>
                          <a:spcPct val="107000"/>
                        </a:lnSpc>
                        <a:spcBef>
                          <a:spcPts val="0"/>
                        </a:spcBef>
                        <a:spcAft>
                          <a:spcPts val="0"/>
                        </a:spcAft>
                      </a:pPr>
                      <a:r>
                        <a:rPr lang="en-US" sz="2400" b="1" dirty="0">
                          <a:solidFill>
                            <a:schemeClr val="tx1"/>
                          </a:solidFill>
                          <a:effectLst/>
                        </a:rPr>
                        <a:t>Email Valid</a:t>
                      </a:r>
                      <a:r>
                        <a:rPr lang="ar-EG" sz="2400" b="1" dirty="0">
                          <a:solidFill>
                            <a:schemeClr val="tx1"/>
                          </a:solidFill>
                          <a:effectLst/>
                        </a:rPr>
                        <a:t> </a:t>
                      </a:r>
                      <a:r>
                        <a:rPr lang="en-US" sz="2400" b="1" dirty="0">
                          <a:solidFill>
                            <a:schemeClr val="tx1"/>
                          </a:solidFill>
                          <a:effectLst/>
                        </a:rPr>
                        <a:t>(G)</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noFill/>
                  </a:tcPr>
                </a:tc>
                <a:tc>
                  <a:txBody>
                    <a:bodyPr/>
                    <a:lstStyle/>
                    <a:p>
                      <a:pPr marL="0" marR="0" algn="ctr">
                        <a:lnSpc>
                          <a:spcPct val="107000"/>
                        </a:lnSpc>
                        <a:spcBef>
                          <a:spcPts val="0"/>
                        </a:spcBef>
                        <a:spcAft>
                          <a:spcPts val="0"/>
                        </a:spcAft>
                      </a:pPr>
                      <a:r>
                        <a:rPr lang="en-US" sz="1800" dirty="0">
                          <a:effectLst/>
                        </a:rPr>
                        <a:t>Contains @ but not .</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Contains . but not @</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Contains @ and .</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 </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extLst>
                  <a:ext uri="{0D108BD9-81ED-4DB2-BD59-A6C34878D82A}">
                    <a16:rowId xmlns:a16="http://schemas.microsoft.com/office/drawing/2014/main" val="38157970"/>
                  </a:ext>
                </a:extLst>
              </a:tr>
              <a:tr h="470077">
                <a:tc>
                  <a:txBody>
                    <a:bodyPr/>
                    <a:lstStyle/>
                    <a:p>
                      <a:pPr marL="0" marR="0" algn="ctr">
                        <a:lnSpc>
                          <a:spcPct val="107000"/>
                        </a:lnSpc>
                        <a:spcBef>
                          <a:spcPts val="0"/>
                        </a:spcBef>
                        <a:spcAft>
                          <a:spcPts val="0"/>
                        </a:spcAft>
                      </a:pPr>
                      <a:r>
                        <a:rPr lang="en-US" sz="2400" b="1" kern="1200" dirty="0">
                          <a:solidFill>
                            <a:schemeClr val="tx1"/>
                          </a:solidFill>
                          <a:effectLst/>
                          <a:latin typeface="+mn-lt"/>
                          <a:ea typeface="+mn-ea"/>
                          <a:cs typeface="+mn-cs"/>
                        </a:rPr>
                        <a:t>Email Exists (F)</a:t>
                      </a:r>
                    </a:p>
                  </a:txBody>
                  <a:tcPr marL="68580" marR="68580" marT="0" marB="0" anchor="ctr">
                    <a:noFill/>
                  </a:tcPr>
                </a:tc>
                <a:tc>
                  <a:txBody>
                    <a:bodyPr/>
                    <a:lstStyle/>
                    <a:p>
                      <a:pPr marL="0" marR="0" algn="ctr">
                        <a:lnSpc>
                          <a:spcPct val="107000"/>
                        </a:lnSpc>
                        <a:spcBef>
                          <a:spcPts val="0"/>
                        </a:spcBef>
                        <a:spcAft>
                          <a:spcPts val="0"/>
                        </a:spcAft>
                      </a:pPr>
                      <a:r>
                        <a:rPr lang="en-US" sz="1800" kern="1200" dirty="0">
                          <a:solidFill>
                            <a:schemeClr val="tx1"/>
                          </a:solidFill>
                          <a:effectLst/>
                          <a:latin typeface="+mn-lt"/>
                          <a:ea typeface="+mn-ea"/>
                          <a:cs typeface="+mn-cs"/>
                        </a:rPr>
                        <a:t>FALSE</a:t>
                      </a:r>
                    </a:p>
                  </a:txBody>
                  <a:tcPr marL="68580" marR="68580" marT="0" marB="0" anchor="ctr"/>
                </a:tc>
                <a:tc>
                  <a:txBody>
                    <a:bodyPr/>
                    <a:lstStyle/>
                    <a:p>
                      <a:pPr marL="0" marR="0" algn="ctr">
                        <a:lnSpc>
                          <a:spcPct val="107000"/>
                        </a:lnSpc>
                        <a:spcBef>
                          <a:spcPts val="0"/>
                        </a:spcBef>
                        <a:spcAft>
                          <a:spcPts val="0"/>
                        </a:spcAft>
                      </a:pPr>
                      <a:r>
                        <a:rPr lang="en-US" sz="1800" kern="1200">
                          <a:solidFill>
                            <a:schemeClr val="tx1"/>
                          </a:solidFill>
                          <a:effectLst/>
                          <a:latin typeface="+mn-lt"/>
                          <a:ea typeface="+mn-ea"/>
                          <a:cs typeface="+mn-cs"/>
                        </a:rPr>
                        <a:t>TRUE</a:t>
                      </a:r>
                    </a:p>
                  </a:txBody>
                  <a:tcPr marL="68580" marR="68580" marT="0" marB="0" anchor="ctr"/>
                </a:tc>
                <a:tc>
                  <a:txBody>
                    <a:bodyPr/>
                    <a:lstStyle/>
                    <a:p>
                      <a:pPr marL="0" marR="0" algn="ctr">
                        <a:lnSpc>
                          <a:spcPct val="107000"/>
                        </a:lnSpc>
                        <a:spcBef>
                          <a:spcPts val="0"/>
                        </a:spcBef>
                        <a:spcAft>
                          <a:spcPts val="0"/>
                        </a:spcAft>
                      </a:pPr>
                      <a:r>
                        <a:rPr lang="en-US" sz="1800" kern="1200" dirty="0">
                          <a:solidFill>
                            <a:schemeClr val="tx1"/>
                          </a:solidFill>
                          <a:effectLst/>
                          <a:latin typeface="+mn-lt"/>
                          <a:ea typeface="+mn-ea"/>
                          <a:cs typeface="+mn-cs"/>
                        </a:rPr>
                        <a:t> </a:t>
                      </a:r>
                    </a:p>
                  </a:txBody>
                  <a:tcPr marL="68580" marR="68580" marT="0" marB="0" anchor="ctr"/>
                </a:tc>
                <a:tc>
                  <a:txBody>
                    <a:bodyPr/>
                    <a:lstStyle/>
                    <a:p>
                      <a:pPr marL="0" marR="0" algn="ctr">
                        <a:lnSpc>
                          <a:spcPct val="107000"/>
                        </a:lnSpc>
                        <a:spcBef>
                          <a:spcPts val="0"/>
                        </a:spcBef>
                        <a:spcAft>
                          <a:spcPts val="0"/>
                        </a:spcAft>
                      </a:pPr>
                      <a:r>
                        <a:rPr lang="en-US" sz="1800" kern="1200" dirty="0">
                          <a:solidFill>
                            <a:schemeClr val="tx1"/>
                          </a:solidFill>
                          <a:effectLst/>
                          <a:latin typeface="+mn-lt"/>
                          <a:ea typeface="+mn-ea"/>
                          <a:cs typeface="+mn-cs"/>
                        </a:rPr>
                        <a:t> </a:t>
                      </a:r>
                    </a:p>
                  </a:txBody>
                  <a:tcPr marL="68580" marR="68580" marT="0" marB="0" anchor="ctr"/>
                </a:tc>
                <a:extLst>
                  <a:ext uri="{0D108BD9-81ED-4DB2-BD59-A6C34878D82A}">
                    <a16:rowId xmlns:a16="http://schemas.microsoft.com/office/drawing/2014/main" val="2719193284"/>
                  </a:ext>
                </a:extLst>
              </a:tr>
              <a:tr h="589433">
                <a:tc>
                  <a:txBody>
                    <a:bodyPr/>
                    <a:lstStyle/>
                    <a:p>
                      <a:pPr marL="0" marR="0" algn="ctr">
                        <a:lnSpc>
                          <a:spcPct val="107000"/>
                        </a:lnSpc>
                        <a:spcBef>
                          <a:spcPts val="0"/>
                        </a:spcBef>
                        <a:spcAft>
                          <a:spcPts val="0"/>
                        </a:spcAft>
                      </a:pPr>
                      <a:r>
                        <a:rPr lang="en-US" sz="2400" b="1" dirty="0">
                          <a:solidFill>
                            <a:schemeClr val="tx1"/>
                          </a:solidFill>
                          <a:effectLst/>
                        </a:rPr>
                        <a:t>Birthdate (H)</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noFill/>
                  </a:tcPr>
                </a:tc>
                <a:tc>
                  <a:txBody>
                    <a:bodyPr/>
                    <a:lstStyle/>
                    <a:p>
                      <a:pPr marL="0" marR="0" algn="ctr">
                        <a:lnSpc>
                          <a:spcPct val="107000"/>
                        </a:lnSpc>
                        <a:spcBef>
                          <a:spcPts val="0"/>
                        </a:spcBef>
                        <a:spcAft>
                          <a:spcPts val="0"/>
                        </a:spcAft>
                      </a:pPr>
                      <a:r>
                        <a:rPr lang="en-US" sz="1800" dirty="0">
                          <a:effectLst/>
                        </a:rPr>
                        <a:t>Empty</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Non-Empty and Invalid</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Non-Empty and Valid</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 </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extLst>
                  <a:ext uri="{0D108BD9-81ED-4DB2-BD59-A6C34878D82A}">
                    <a16:rowId xmlns:a16="http://schemas.microsoft.com/office/drawing/2014/main" val="4107805227"/>
                  </a:ext>
                </a:extLst>
              </a:tr>
              <a:tr h="785975">
                <a:tc>
                  <a:txBody>
                    <a:bodyPr/>
                    <a:lstStyle/>
                    <a:p>
                      <a:pPr marL="0" marR="0" algn="ctr">
                        <a:lnSpc>
                          <a:spcPct val="107000"/>
                        </a:lnSpc>
                        <a:spcBef>
                          <a:spcPts val="0"/>
                        </a:spcBef>
                        <a:spcAft>
                          <a:spcPts val="0"/>
                        </a:spcAft>
                      </a:pPr>
                      <a:r>
                        <a:rPr lang="en-US" sz="2400" b="1" dirty="0">
                          <a:solidFill>
                            <a:schemeClr val="tx1"/>
                          </a:solidFill>
                          <a:effectLst/>
                        </a:rPr>
                        <a:t>National ID Number Length (J)</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noFill/>
                  </a:tcPr>
                </a:tc>
                <a:tc>
                  <a:txBody>
                    <a:bodyPr/>
                    <a:lstStyle/>
                    <a:p>
                      <a:pPr marL="0" marR="0" algn="ctr">
                        <a:lnSpc>
                          <a:spcPct val="107000"/>
                        </a:lnSpc>
                        <a:spcBef>
                          <a:spcPts val="0"/>
                        </a:spcBef>
                        <a:spcAft>
                          <a:spcPts val="0"/>
                        </a:spcAft>
                      </a:pPr>
                      <a:r>
                        <a:rPr lang="en-US" sz="1800">
                          <a:effectLst/>
                        </a:rPr>
                        <a:t>0</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From 1 to 13</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a:effectLst/>
                        </a:rPr>
                        <a:t>14</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Greater than 14</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extLst>
                  <a:ext uri="{0D108BD9-81ED-4DB2-BD59-A6C34878D82A}">
                    <a16:rowId xmlns:a16="http://schemas.microsoft.com/office/drawing/2014/main" val="3619369433"/>
                  </a:ext>
                </a:extLst>
              </a:tr>
              <a:tr h="428961">
                <a:tc>
                  <a:txBody>
                    <a:bodyPr/>
                    <a:lstStyle/>
                    <a:p>
                      <a:pPr marL="0" marR="0" algn="ctr">
                        <a:lnSpc>
                          <a:spcPct val="107000"/>
                        </a:lnSpc>
                        <a:spcBef>
                          <a:spcPts val="0"/>
                        </a:spcBef>
                        <a:spcAft>
                          <a:spcPts val="0"/>
                        </a:spcAft>
                      </a:pPr>
                      <a:r>
                        <a:rPr lang="en-US" sz="2400" b="1" dirty="0">
                          <a:solidFill>
                            <a:schemeClr val="tx1"/>
                          </a:solidFill>
                          <a:effectLst/>
                        </a:rPr>
                        <a:t>Password Confirmation (N)</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noFill/>
                  </a:tcPr>
                </a:tc>
                <a:tc>
                  <a:txBody>
                    <a:bodyPr/>
                    <a:lstStyle/>
                    <a:p>
                      <a:pPr marL="0" marR="0" algn="ctr">
                        <a:lnSpc>
                          <a:spcPct val="107000"/>
                        </a:lnSpc>
                        <a:spcBef>
                          <a:spcPts val="0"/>
                        </a:spcBef>
                        <a:spcAft>
                          <a:spcPts val="0"/>
                        </a:spcAft>
                      </a:pPr>
                      <a:r>
                        <a:rPr lang="en-US" sz="1800" dirty="0">
                          <a:effectLst/>
                        </a:rPr>
                        <a:t>Doesn’t Match</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Matches</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a:effectLst/>
                        </a:rPr>
                        <a:t> </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 </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extLst>
                  <a:ext uri="{0D108BD9-81ED-4DB2-BD59-A6C34878D82A}">
                    <a16:rowId xmlns:a16="http://schemas.microsoft.com/office/drawing/2014/main" val="1037481071"/>
                  </a:ext>
                </a:extLst>
              </a:tr>
              <a:tr h="607050">
                <a:tc>
                  <a:txBody>
                    <a:bodyPr/>
                    <a:lstStyle/>
                    <a:p>
                      <a:pPr marL="0" marR="0" algn="ctr">
                        <a:lnSpc>
                          <a:spcPct val="107000"/>
                        </a:lnSpc>
                        <a:spcBef>
                          <a:spcPts val="0"/>
                        </a:spcBef>
                        <a:spcAft>
                          <a:spcPts val="0"/>
                        </a:spcAft>
                      </a:pPr>
                      <a:r>
                        <a:rPr lang="en-US" sz="2400" b="1" dirty="0">
                          <a:solidFill>
                            <a:schemeClr val="tx1"/>
                          </a:solidFill>
                          <a:effectLst/>
                        </a:rPr>
                        <a:t>National ID Exists (P)</a:t>
                      </a:r>
                      <a:endParaRPr lang="en-US" sz="2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noFill/>
                  </a:tcPr>
                </a:tc>
                <a:tc>
                  <a:txBody>
                    <a:bodyPr/>
                    <a:lstStyle/>
                    <a:p>
                      <a:pPr marL="0" marR="0" algn="ctr">
                        <a:lnSpc>
                          <a:spcPct val="107000"/>
                        </a:lnSpc>
                        <a:spcBef>
                          <a:spcPts val="0"/>
                        </a:spcBef>
                        <a:spcAft>
                          <a:spcPts val="0"/>
                        </a:spcAft>
                      </a:pPr>
                      <a:r>
                        <a:rPr lang="en-US" sz="1800">
                          <a:effectLst/>
                        </a:rPr>
                        <a:t>FALSE</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a:effectLst/>
                        </a:rPr>
                        <a:t>TRUE</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 </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tc>
                  <a:txBody>
                    <a:bodyPr/>
                    <a:lstStyle/>
                    <a:p>
                      <a:pPr marL="0" marR="0" algn="ctr">
                        <a:lnSpc>
                          <a:spcPct val="107000"/>
                        </a:lnSpc>
                        <a:spcBef>
                          <a:spcPts val="0"/>
                        </a:spcBef>
                        <a:spcAft>
                          <a:spcPts val="0"/>
                        </a:spcAft>
                      </a:pPr>
                      <a:r>
                        <a:rPr lang="en-US" sz="1800" dirty="0">
                          <a:effectLst/>
                        </a:rPr>
                        <a:t> </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76834" marR="76834" marT="0" marB="0" anchor="ctr"/>
                </a:tc>
                <a:extLst>
                  <a:ext uri="{0D108BD9-81ED-4DB2-BD59-A6C34878D82A}">
                    <a16:rowId xmlns:a16="http://schemas.microsoft.com/office/drawing/2014/main" val="196914024"/>
                  </a:ext>
                </a:extLst>
              </a:tr>
            </a:tbl>
          </a:graphicData>
        </a:graphic>
      </p:graphicFrame>
      <p:sp>
        <p:nvSpPr>
          <p:cNvPr id="9" name="Subtitle 2">
            <a:extLst>
              <a:ext uri="{FF2B5EF4-FFF2-40B4-BE49-F238E27FC236}">
                <a16:creationId xmlns:a16="http://schemas.microsoft.com/office/drawing/2014/main" id="{8A59F8C9-3DD3-430E-B2D1-23DC7B836E30}"/>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Input Space Partitioning for sign up</a:t>
            </a:r>
          </a:p>
        </p:txBody>
      </p:sp>
      <p:sp>
        <p:nvSpPr>
          <p:cNvPr id="2" name="Rectangle 1">
            <a:extLst>
              <a:ext uri="{FF2B5EF4-FFF2-40B4-BE49-F238E27FC236}">
                <a16:creationId xmlns:a16="http://schemas.microsoft.com/office/drawing/2014/main" id="{072C5878-E273-4C99-8EDD-40661D4F0AC4}"/>
              </a:ext>
            </a:extLst>
          </p:cNvPr>
          <p:cNvSpPr/>
          <p:nvPr/>
        </p:nvSpPr>
        <p:spPr>
          <a:xfrm>
            <a:off x="4308403" y="2085708"/>
            <a:ext cx="1432829" cy="513325"/>
          </a:xfrm>
          <a:prstGeom prst="rect">
            <a:avLst/>
          </a:prstGeom>
          <a:solidFill>
            <a:srgbClr val="FF0000">
              <a:alpha val="36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98AF3E1-B60A-4979-B702-8D7B5F209202}"/>
              </a:ext>
            </a:extLst>
          </p:cNvPr>
          <p:cNvSpPr/>
          <p:nvPr/>
        </p:nvSpPr>
        <p:spPr>
          <a:xfrm>
            <a:off x="4308403" y="2661310"/>
            <a:ext cx="1432829" cy="392319"/>
          </a:xfrm>
          <a:prstGeom prst="rect">
            <a:avLst/>
          </a:prstGeom>
          <a:solidFill>
            <a:srgbClr val="FF0000">
              <a:alpha val="36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783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39</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testing</a:t>
            </a:r>
            <a:r>
              <a:rPr lang="en-US" sz="4800" b="1" dirty="0">
                <a:solidFill>
                  <a:srgbClr val="002060"/>
                </a:solidFill>
              </a:rPr>
              <a:t> </a:t>
            </a:r>
            <a:r>
              <a:rPr lang="en-US" sz="4000" i="1" dirty="0">
                <a:solidFill>
                  <a:srgbClr val="002060"/>
                </a:solidFill>
              </a:rPr>
              <a:t>(Cont.)</a:t>
            </a:r>
            <a:endParaRPr lang="en-US" sz="4000" dirty="0">
              <a:solidFill>
                <a:srgbClr val="002060"/>
              </a:solidFill>
            </a:endParaRPr>
          </a:p>
        </p:txBody>
      </p:sp>
      <p:sp>
        <p:nvSpPr>
          <p:cNvPr id="9" name="Subtitle 2">
            <a:extLst>
              <a:ext uri="{FF2B5EF4-FFF2-40B4-BE49-F238E27FC236}">
                <a16:creationId xmlns:a16="http://schemas.microsoft.com/office/drawing/2014/main" id="{0763BF1C-DB72-4EBB-BAE8-A273B4F61D0C}"/>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Each Choice Coverage for sign up</a:t>
            </a:r>
          </a:p>
        </p:txBody>
      </p:sp>
      <p:graphicFrame>
        <p:nvGraphicFramePr>
          <p:cNvPr id="10" name="Table 9">
            <a:extLst>
              <a:ext uri="{FF2B5EF4-FFF2-40B4-BE49-F238E27FC236}">
                <a16:creationId xmlns:a16="http://schemas.microsoft.com/office/drawing/2014/main" id="{F42FA0F7-C531-4BFA-94E5-5413A95C51A7}"/>
              </a:ext>
            </a:extLst>
          </p:cNvPr>
          <p:cNvGraphicFramePr>
            <a:graphicFrameLocks noGrp="1"/>
          </p:cNvGraphicFramePr>
          <p:nvPr>
            <p:extLst>
              <p:ext uri="{D42A27DB-BD31-4B8C-83A1-F6EECF244321}">
                <p14:modId xmlns:p14="http://schemas.microsoft.com/office/powerpoint/2010/main" val="518330429"/>
              </p:ext>
            </p:extLst>
          </p:nvPr>
        </p:nvGraphicFramePr>
        <p:xfrm>
          <a:off x="1253735" y="1986954"/>
          <a:ext cx="9684526" cy="2884092"/>
        </p:xfrm>
        <a:graphic>
          <a:graphicData uri="http://schemas.openxmlformats.org/drawingml/2006/table">
            <a:tbl>
              <a:tblPr firstRow="1" firstCol="1" bandRow="1">
                <a:tableStyleId>{5940675A-B579-460E-94D1-54222C63F5DA}</a:tableStyleId>
              </a:tblPr>
              <a:tblGrid>
                <a:gridCol w="1251383">
                  <a:extLst>
                    <a:ext uri="{9D8B030D-6E8A-4147-A177-3AD203B41FA5}">
                      <a16:colId xmlns:a16="http://schemas.microsoft.com/office/drawing/2014/main" val="61722321"/>
                    </a:ext>
                  </a:extLst>
                </a:gridCol>
                <a:gridCol w="8433143">
                  <a:extLst>
                    <a:ext uri="{9D8B030D-6E8A-4147-A177-3AD203B41FA5}">
                      <a16:colId xmlns:a16="http://schemas.microsoft.com/office/drawing/2014/main" val="942786228"/>
                    </a:ext>
                  </a:extLst>
                </a:gridCol>
              </a:tblGrid>
              <a:tr h="520962">
                <a:tc>
                  <a:txBody>
                    <a:bodyPr/>
                    <a:lstStyle/>
                    <a:p>
                      <a:pPr marL="0" marR="0" algn="ctr">
                        <a:lnSpc>
                          <a:spcPct val="107000"/>
                        </a:lnSpc>
                        <a:spcBef>
                          <a:spcPts val="0"/>
                        </a:spcBef>
                        <a:spcAft>
                          <a:spcPts val="0"/>
                        </a:spcAft>
                      </a:pPr>
                      <a:r>
                        <a:rPr lang="en-US" sz="2400" dirty="0">
                          <a:effectLst/>
                        </a:rPr>
                        <a:t>Serial</a:t>
                      </a:r>
                      <a:endParaRPr lang="en-US" sz="24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tc>
                  <a:txBody>
                    <a:bodyPr/>
                    <a:lstStyle/>
                    <a:p>
                      <a:pPr marL="0" marR="0" algn="ctr">
                        <a:lnSpc>
                          <a:spcPct val="107000"/>
                        </a:lnSpc>
                        <a:spcBef>
                          <a:spcPts val="0"/>
                        </a:spcBef>
                        <a:spcAft>
                          <a:spcPts val="0"/>
                        </a:spcAft>
                      </a:pPr>
                      <a:r>
                        <a:rPr lang="en-US" sz="2400" dirty="0">
                          <a:effectLst/>
                        </a:rPr>
                        <a:t>Test Requirement</a:t>
                      </a:r>
                      <a:endParaRPr lang="en-US" sz="24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extLst>
                  <a:ext uri="{0D108BD9-81ED-4DB2-BD59-A6C34878D82A}">
                    <a16:rowId xmlns:a16="http://schemas.microsoft.com/office/drawing/2014/main" val="319930275"/>
                  </a:ext>
                </a:extLst>
              </a:tr>
              <a:tr h="472626">
                <a:tc>
                  <a:txBody>
                    <a:bodyPr/>
                    <a:lstStyle/>
                    <a:p>
                      <a:pPr marL="0" marR="0" algn="ctr">
                        <a:lnSpc>
                          <a:spcPct val="107000"/>
                        </a:lnSpc>
                        <a:spcBef>
                          <a:spcPts val="0"/>
                        </a:spcBef>
                        <a:spcAft>
                          <a:spcPts val="0"/>
                        </a:spcAft>
                      </a:pPr>
                      <a:r>
                        <a:rPr lang="en-US" sz="2400" dirty="0">
                          <a:effectLst/>
                        </a:rPr>
                        <a:t>1</a:t>
                      </a:r>
                      <a:endParaRPr lang="en-US" sz="24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tc>
                  <a:txBody>
                    <a:bodyPr/>
                    <a:lstStyle/>
                    <a:p>
                      <a:pPr marL="0" marR="0" algn="ctr">
                        <a:lnSpc>
                          <a:spcPct val="107000"/>
                        </a:lnSpc>
                        <a:spcBef>
                          <a:spcPts val="0"/>
                        </a:spcBef>
                        <a:spcAft>
                          <a:spcPts val="0"/>
                        </a:spcAft>
                      </a:pPr>
                      <a:r>
                        <a:rPr lang="en-US" sz="1800" dirty="0">
                          <a:effectLst/>
                        </a:rPr>
                        <a:t>A1 B1 C1 D1 E1 F1 G1 H1 I1 J1 K1 L1 M1 N2 O1 P1</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extLst>
                  <a:ext uri="{0D108BD9-81ED-4DB2-BD59-A6C34878D82A}">
                    <a16:rowId xmlns:a16="http://schemas.microsoft.com/office/drawing/2014/main" val="3936809775"/>
                  </a:ext>
                </a:extLst>
              </a:tr>
              <a:tr h="472626">
                <a:tc>
                  <a:txBody>
                    <a:bodyPr/>
                    <a:lstStyle/>
                    <a:p>
                      <a:pPr marL="0" marR="0" algn="ctr">
                        <a:lnSpc>
                          <a:spcPct val="107000"/>
                        </a:lnSpc>
                        <a:spcBef>
                          <a:spcPts val="0"/>
                        </a:spcBef>
                        <a:spcAft>
                          <a:spcPts val="0"/>
                        </a:spcAft>
                      </a:pPr>
                      <a:r>
                        <a:rPr lang="en-US" sz="2400" dirty="0">
                          <a:effectLst/>
                        </a:rPr>
                        <a:t>2</a:t>
                      </a:r>
                      <a:endParaRPr lang="en-US" sz="24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tc>
                  <a:txBody>
                    <a:bodyPr/>
                    <a:lstStyle/>
                    <a:p>
                      <a:pPr marL="0" marR="0" algn="ctr">
                        <a:lnSpc>
                          <a:spcPct val="107000"/>
                        </a:lnSpc>
                        <a:spcBef>
                          <a:spcPts val="0"/>
                        </a:spcBef>
                        <a:spcAft>
                          <a:spcPts val="0"/>
                        </a:spcAft>
                      </a:pPr>
                      <a:r>
                        <a:rPr lang="en-US" sz="1800" dirty="0">
                          <a:effectLst/>
                        </a:rPr>
                        <a:t>A2 B2 C2 D2 E1 F1 G2 H2 I2 J2 K2 L2 M2 N1 O1 P1</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extLst>
                  <a:ext uri="{0D108BD9-81ED-4DB2-BD59-A6C34878D82A}">
                    <a16:rowId xmlns:a16="http://schemas.microsoft.com/office/drawing/2014/main" val="384789299"/>
                  </a:ext>
                </a:extLst>
              </a:tr>
              <a:tr h="472626">
                <a:tc>
                  <a:txBody>
                    <a:bodyPr/>
                    <a:lstStyle/>
                    <a:p>
                      <a:pPr marL="0" marR="0" algn="ctr">
                        <a:lnSpc>
                          <a:spcPct val="107000"/>
                        </a:lnSpc>
                        <a:spcBef>
                          <a:spcPts val="0"/>
                        </a:spcBef>
                        <a:spcAft>
                          <a:spcPts val="0"/>
                        </a:spcAft>
                      </a:pPr>
                      <a:r>
                        <a:rPr lang="en-US" sz="2400" dirty="0">
                          <a:effectLst/>
                        </a:rPr>
                        <a:t>3</a:t>
                      </a:r>
                      <a:endParaRPr lang="en-US" sz="24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tc>
                  <a:txBody>
                    <a:bodyPr/>
                    <a:lstStyle/>
                    <a:p>
                      <a:pPr marL="0" marR="0" algn="ctr">
                        <a:lnSpc>
                          <a:spcPct val="107000"/>
                        </a:lnSpc>
                        <a:spcBef>
                          <a:spcPts val="0"/>
                        </a:spcBef>
                        <a:spcAft>
                          <a:spcPts val="0"/>
                        </a:spcAft>
                      </a:pPr>
                      <a:r>
                        <a:rPr lang="en-US" sz="1800" dirty="0">
                          <a:effectLst/>
                        </a:rPr>
                        <a:t>A3 B3 C3 D3 E2 F2 G3 H3 I2 J3 K2 L3 M3 N2 O2 P2</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extLst>
                  <a:ext uri="{0D108BD9-81ED-4DB2-BD59-A6C34878D82A}">
                    <a16:rowId xmlns:a16="http://schemas.microsoft.com/office/drawing/2014/main" val="1673192525"/>
                  </a:ext>
                </a:extLst>
              </a:tr>
              <a:tr h="472626">
                <a:tc>
                  <a:txBody>
                    <a:bodyPr/>
                    <a:lstStyle/>
                    <a:p>
                      <a:pPr marL="0" marR="0" algn="ctr">
                        <a:lnSpc>
                          <a:spcPct val="107000"/>
                        </a:lnSpc>
                        <a:spcBef>
                          <a:spcPts val="0"/>
                        </a:spcBef>
                        <a:spcAft>
                          <a:spcPts val="0"/>
                        </a:spcAft>
                      </a:pPr>
                      <a:r>
                        <a:rPr lang="en-US" sz="2400" dirty="0">
                          <a:effectLst/>
                        </a:rPr>
                        <a:t>4</a:t>
                      </a:r>
                      <a:endParaRPr lang="en-US" sz="24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tc>
                  <a:txBody>
                    <a:bodyPr/>
                    <a:lstStyle/>
                    <a:p>
                      <a:pPr marL="0" marR="0" algn="ctr">
                        <a:lnSpc>
                          <a:spcPct val="107000"/>
                        </a:lnSpc>
                        <a:spcBef>
                          <a:spcPts val="0"/>
                        </a:spcBef>
                        <a:spcAft>
                          <a:spcPts val="0"/>
                        </a:spcAft>
                      </a:pPr>
                      <a:r>
                        <a:rPr lang="en-US" sz="1800" dirty="0">
                          <a:effectLst/>
                        </a:rPr>
                        <a:t>A4 B4 C4 D4 E1 F1 G3 H3 I1 J4 K2 L3 M4 N2 O1 P1</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extLst>
                  <a:ext uri="{0D108BD9-81ED-4DB2-BD59-A6C34878D82A}">
                    <a16:rowId xmlns:a16="http://schemas.microsoft.com/office/drawing/2014/main" val="3241985596"/>
                  </a:ext>
                </a:extLst>
              </a:tr>
              <a:tr h="472626">
                <a:tc>
                  <a:txBody>
                    <a:bodyPr/>
                    <a:lstStyle/>
                    <a:p>
                      <a:pPr marL="0" marR="0" algn="ctr">
                        <a:lnSpc>
                          <a:spcPct val="107000"/>
                        </a:lnSpc>
                        <a:spcBef>
                          <a:spcPts val="0"/>
                        </a:spcBef>
                        <a:spcAft>
                          <a:spcPts val="0"/>
                        </a:spcAft>
                      </a:pPr>
                      <a:r>
                        <a:rPr lang="en-US" sz="2400" dirty="0">
                          <a:effectLst/>
                        </a:rPr>
                        <a:t>5</a:t>
                      </a:r>
                      <a:endParaRPr lang="en-US" sz="24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tc>
                  <a:txBody>
                    <a:bodyPr/>
                    <a:lstStyle/>
                    <a:p>
                      <a:pPr marL="0" marR="0" algn="ctr">
                        <a:lnSpc>
                          <a:spcPct val="107000"/>
                        </a:lnSpc>
                        <a:spcBef>
                          <a:spcPts val="0"/>
                        </a:spcBef>
                        <a:spcAft>
                          <a:spcPts val="0"/>
                        </a:spcAft>
                      </a:pPr>
                      <a:r>
                        <a:rPr lang="en-US" sz="1800" dirty="0">
                          <a:effectLst/>
                        </a:rPr>
                        <a:t>A3 B3 C3 D3 E1 F1 G3 H3 I2 J3 K2 L3 M3 N2 O2 P1</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116008" marR="116008" marT="0" marB="0" anchor="ctr"/>
                </a:tc>
                <a:extLst>
                  <a:ext uri="{0D108BD9-81ED-4DB2-BD59-A6C34878D82A}">
                    <a16:rowId xmlns:a16="http://schemas.microsoft.com/office/drawing/2014/main" val="1521051595"/>
                  </a:ext>
                </a:extLst>
              </a:tr>
            </a:tbl>
          </a:graphicData>
        </a:graphic>
      </p:graphicFrame>
    </p:spTree>
    <p:extLst>
      <p:ext uri="{BB962C8B-B14F-4D97-AF65-F5344CB8AC3E}">
        <p14:creationId xmlns:p14="http://schemas.microsoft.com/office/powerpoint/2010/main" val="3565121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ubtitle 2">
            <a:extLst>
              <a:ext uri="{FF2B5EF4-FFF2-40B4-BE49-F238E27FC236}">
                <a16:creationId xmlns:a16="http://schemas.microsoft.com/office/drawing/2014/main" id="{2DA3A5AF-AFE6-4175-916E-01CBE54874CA}"/>
              </a:ext>
            </a:extLst>
          </p:cNvPr>
          <p:cNvSpPr>
            <a:spLocks noGrp="1"/>
          </p:cNvSpPr>
          <p:nvPr>
            <p:ph type="subTitle" idx="1"/>
          </p:nvPr>
        </p:nvSpPr>
        <p:spPr>
          <a:xfrm>
            <a:off x="1523998" y="5921658"/>
            <a:ext cx="9144001" cy="868680"/>
          </a:xfrm>
        </p:spPr>
        <p:txBody>
          <a:bodyPr>
            <a:noAutofit/>
          </a:bodyPr>
          <a:lstStyle/>
          <a:p>
            <a:r>
              <a:rPr lang="en-US" sz="2500" b="1" dirty="0">
                <a:solidFill>
                  <a:schemeClr val="bg1"/>
                </a:solidFill>
              </a:rPr>
              <a:t>Egyptian Medical Board</a:t>
            </a:r>
          </a:p>
          <a:p>
            <a:r>
              <a:rPr lang="en-US" sz="2500" b="1" dirty="0">
                <a:solidFill>
                  <a:schemeClr val="bg1"/>
                </a:solidFill>
              </a:rPr>
              <a:t>2011</a:t>
            </a:r>
          </a:p>
        </p:txBody>
      </p:sp>
      <p:sp>
        <p:nvSpPr>
          <p:cNvPr id="20" name="Title 1">
            <a:extLst>
              <a:ext uri="{FF2B5EF4-FFF2-40B4-BE49-F238E27FC236}">
                <a16:creationId xmlns:a16="http://schemas.microsoft.com/office/drawing/2014/main" id="{A791EBC3-385B-427D-A00E-51503C177F2C}"/>
              </a:ext>
            </a:extLst>
          </p:cNvPr>
          <p:cNvSpPr txBox="1">
            <a:spLocks/>
          </p:cNvSpPr>
          <p:nvPr/>
        </p:nvSpPr>
        <p:spPr>
          <a:xfrm>
            <a:off x="1524000" y="393492"/>
            <a:ext cx="9144000" cy="64869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rgbClr val="002060"/>
                </a:solidFill>
                <a:latin typeface="+mn-lt"/>
              </a:rPr>
              <a:t>Diagnosis mistakes</a:t>
            </a:r>
          </a:p>
        </p:txBody>
      </p:sp>
      <p:sp>
        <p:nvSpPr>
          <p:cNvPr id="9" name="Oval 8">
            <a:extLst>
              <a:ext uri="{FF2B5EF4-FFF2-40B4-BE49-F238E27FC236}">
                <a16:creationId xmlns:a16="http://schemas.microsoft.com/office/drawing/2014/main" id="{02E646CB-93FE-4E8C-AAFE-149318A9575B}"/>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3">
            <a:extLst>
              <a:ext uri="{FF2B5EF4-FFF2-40B4-BE49-F238E27FC236}">
                <a16:creationId xmlns:a16="http://schemas.microsoft.com/office/drawing/2014/main" id="{DEF9FED6-E8FC-47D8-BE6F-65C2614A7EA2}"/>
              </a:ext>
            </a:extLst>
          </p:cNvPr>
          <p:cNvSpPr>
            <a:spLocks noGrp="1"/>
          </p:cNvSpPr>
          <p:nvPr>
            <p:ph type="sldNum" sz="quarter" idx="12"/>
          </p:nvPr>
        </p:nvSpPr>
        <p:spPr>
          <a:xfrm>
            <a:off x="11482613" y="6234112"/>
            <a:ext cx="351971" cy="365125"/>
          </a:xfrm>
        </p:spPr>
        <p:txBody>
          <a:bodyPr/>
          <a:lstStyle/>
          <a:p>
            <a:pPr algn="ctr"/>
            <a:fld id="{0EA7D88E-D7BB-4763-9B64-85DD2A2D5E8C}" type="slidenum">
              <a:rPr lang="en-US" sz="2000" b="1" smtClean="0">
                <a:solidFill>
                  <a:srgbClr val="002060"/>
                </a:solidFill>
              </a:rPr>
              <a:pPr algn="ctr"/>
              <a:t>4</a:t>
            </a:fld>
            <a:endParaRPr lang="en-US" sz="2000" b="1" dirty="0">
              <a:solidFill>
                <a:srgbClr val="002060"/>
              </a:solidFill>
            </a:endParaRPr>
          </a:p>
        </p:txBody>
      </p:sp>
      <p:graphicFrame>
        <p:nvGraphicFramePr>
          <p:cNvPr id="4" name="Chart 3">
            <a:extLst>
              <a:ext uri="{FF2B5EF4-FFF2-40B4-BE49-F238E27FC236}">
                <a16:creationId xmlns:a16="http://schemas.microsoft.com/office/drawing/2014/main" id="{AB7DB55A-E318-47A0-B142-ABA405EE54D0}"/>
              </a:ext>
            </a:extLst>
          </p:cNvPr>
          <p:cNvGraphicFramePr/>
          <p:nvPr>
            <p:extLst>
              <p:ext uri="{D42A27DB-BD31-4B8C-83A1-F6EECF244321}">
                <p14:modId xmlns:p14="http://schemas.microsoft.com/office/powerpoint/2010/main" val="481047063"/>
              </p:ext>
            </p:extLst>
          </p:nvPr>
        </p:nvGraphicFramePr>
        <p:xfrm>
          <a:off x="2644931" y="1360357"/>
          <a:ext cx="6902137" cy="413728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57417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40</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testing</a:t>
            </a:r>
            <a:r>
              <a:rPr lang="en-US" sz="4800" b="1" dirty="0">
                <a:solidFill>
                  <a:srgbClr val="002060"/>
                </a:solidFill>
              </a:rPr>
              <a:t> </a:t>
            </a:r>
            <a:r>
              <a:rPr lang="en-US" sz="4000" i="1" dirty="0">
                <a:solidFill>
                  <a:srgbClr val="002060"/>
                </a:solidFill>
              </a:rPr>
              <a:t>(Cont.)</a:t>
            </a:r>
            <a:endParaRPr lang="en-US" sz="4000" dirty="0">
              <a:solidFill>
                <a:srgbClr val="002060"/>
              </a:solidFill>
            </a:endParaRPr>
          </a:p>
        </p:txBody>
      </p:sp>
      <p:sp>
        <p:nvSpPr>
          <p:cNvPr id="8" name="Subtitle 2">
            <a:extLst>
              <a:ext uri="{FF2B5EF4-FFF2-40B4-BE49-F238E27FC236}">
                <a16:creationId xmlns:a16="http://schemas.microsoft.com/office/drawing/2014/main" id="{41F0C535-C0AC-482F-81F0-4E35C949B3A2}"/>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Sample test case</a:t>
            </a:r>
          </a:p>
        </p:txBody>
      </p:sp>
      <p:graphicFrame>
        <p:nvGraphicFramePr>
          <p:cNvPr id="3" name="Table 2">
            <a:extLst>
              <a:ext uri="{FF2B5EF4-FFF2-40B4-BE49-F238E27FC236}">
                <a16:creationId xmlns:a16="http://schemas.microsoft.com/office/drawing/2014/main" id="{A17B025D-B7FA-49FD-8F2E-10817E538FA1}"/>
              </a:ext>
            </a:extLst>
          </p:cNvPr>
          <p:cNvGraphicFramePr>
            <a:graphicFrameLocks noGrp="1"/>
          </p:cNvGraphicFramePr>
          <p:nvPr>
            <p:extLst>
              <p:ext uri="{D42A27DB-BD31-4B8C-83A1-F6EECF244321}">
                <p14:modId xmlns:p14="http://schemas.microsoft.com/office/powerpoint/2010/main" val="2952891664"/>
              </p:ext>
            </p:extLst>
          </p:nvPr>
        </p:nvGraphicFramePr>
        <p:xfrm>
          <a:off x="838200" y="1281800"/>
          <a:ext cx="10411691" cy="4955453"/>
        </p:xfrm>
        <a:graphic>
          <a:graphicData uri="http://schemas.openxmlformats.org/drawingml/2006/table">
            <a:tbl>
              <a:tblPr firstRow="1" firstCol="1" bandRow="1">
                <a:tableStyleId>{5940675A-B579-460E-94D1-54222C63F5DA}</a:tableStyleId>
              </a:tblPr>
              <a:tblGrid>
                <a:gridCol w="2817284">
                  <a:extLst>
                    <a:ext uri="{9D8B030D-6E8A-4147-A177-3AD203B41FA5}">
                      <a16:colId xmlns:a16="http://schemas.microsoft.com/office/drawing/2014/main" val="3018366663"/>
                    </a:ext>
                  </a:extLst>
                </a:gridCol>
                <a:gridCol w="7594407">
                  <a:extLst>
                    <a:ext uri="{9D8B030D-6E8A-4147-A177-3AD203B41FA5}">
                      <a16:colId xmlns:a16="http://schemas.microsoft.com/office/drawing/2014/main" val="3267895023"/>
                    </a:ext>
                  </a:extLst>
                </a:gridCol>
              </a:tblGrid>
              <a:tr h="224416">
                <a:tc>
                  <a:txBody>
                    <a:bodyPr/>
                    <a:lstStyle/>
                    <a:p>
                      <a:pPr marL="0" marR="0">
                        <a:lnSpc>
                          <a:spcPct val="107000"/>
                        </a:lnSpc>
                        <a:spcBef>
                          <a:spcPts val="0"/>
                        </a:spcBef>
                        <a:spcAft>
                          <a:spcPts val="0"/>
                        </a:spcAft>
                      </a:pPr>
                      <a:r>
                        <a:rPr lang="en-US" sz="2400" b="1" dirty="0">
                          <a:effectLst/>
                        </a:rPr>
                        <a:t>testcase ID</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tc>
                  <a:txBody>
                    <a:bodyPr/>
                    <a:lstStyle/>
                    <a:p>
                      <a:pPr marL="0" marR="0">
                        <a:lnSpc>
                          <a:spcPct val="107000"/>
                        </a:lnSpc>
                        <a:spcBef>
                          <a:spcPts val="0"/>
                        </a:spcBef>
                        <a:spcAft>
                          <a:spcPts val="0"/>
                        </a:spcAft>
                      </a:pPr>
                      <a:r>
                        <a:rPr lang="en-US" sz="1800" dirty="0">
                          <a:effectLst/>
                        </a:rPr>
                        <a:t>1</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extLst>
                  <a:ext uri="{0D108BD9-81ED-4DB2-BD59-A6C34878D82A}">
                    <a16:rowId xmlns:a16="http://schemas.microsoft.com/office/drawing/2014/main" val="3165360255"/>
                  </a:ext>
                </a:extLst>
              </a:tr>
              <a:tr h="403382">
                <a:tc>
                  <a:txBody>
                    <a:bodyPr/>
                    <a:lstStyle/>
                    <a:p>
                      <a:pPr marL="0" marR="0">
                        <a:lnSpc>
                          <a:spcPct val="107000"/>
                        </a:lnSpc>
                        <a:spcBef>
                          <a:spcPts val="0"/>
                        </a:spcBef>
                        <a:spcAft>
                          <a:spcPts val="0"/>
                        </a:spcAft>
                      </a:pPr>
                      <a:r>
                        <a:rPr lang="en-US" sz="2400" b="1" dirty="0">
                          <a:effectLst/>
                        </a:rPr>
                        <a:t>Test case description</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tc>
                  <a:txBody>
                    <a:bodyPr/>
                    <a:lstStyle/>
                    <a:p>
                      <a:pPr marL="0" marR="0">
                        <a:lnSpc>
                          <a:spcPct val="107000"/>
                        </a:lnSpc>
                        <a:spcBef>
                          <a:spcPts val="0"/>
                        </a:spcBef>
                        <a:spcAft>
                          <a:spcPts val="0"/>
                        </a:spcAft>
                      </a:pPr>
                      <a:r>
                        <a:rPr lang="en-US" sz="1800" dirty="0">
                          <a:effectLst/>
                        </a:rPr>
                        <a:t>Test sign up with empty fields and invalid mail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extLst>
                  <a:ext uri="{0D108BD9-81ED-4DB2-BD59-A6C34878D82A}">
                    <a16:rowId xmlns:a16="http://schemas.microsoft.com/office/drawing/2014/main" val="601843303"/>
                  </a:ext>
                </a:extLst>
              </a:tr>
              <a:tr h="403382">
                <a:tc>
                  <a:txBody>
                    <a:bodyPr/>
                    <a:lstStyle/>
                    <a:p>
                      <a:pPr marL="0" marR="0">
                        <a:lnSpc>
                          <a:spcPct val="107000"/>
                        </a:lnSpc>
                        <a:spcBef>
                          <a:spcPts val="0"/>
                        </a:spcBef>
                        <a:spcAft>
                          <a:spcPts val="0"/>
                        </a:spcAft>
                      </a:pPr>
                      <a:r>
                        <a:rPr lang="en-US" sz="2400" b="1" dirty="0">
                          <a:effectLst/>
                        </a:rPr>
                        <a:t>Test scenario</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tc>
                  <a:txBody>
                    <a:bodyPr/>
                    <a:lstStyle/>
                    <a:p>
                      <a:pPr marL="0" marR="0">
                        <a:lnSpc>
                          <a:spcPct val="107000"/>
                        </a:lnSpc>
                        <a:spcBef>
                          <a:spcPts val="0"/>
                        </a:spcBef>
                        <a:spcAft>
                          <a:spcPts val="0"/>
                        </a:spcAft>
                      </a:pPr>
                      <a:r>
                        <a:rPr lang="en-US" sz="1800" dirty="0">
                          <a:effectLst/>
                        </a:rPr>
                        <a:t>Verify on entering an invalid user data, the user citizen account isn’t created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extLst>
                  <a:ext uri="{0D108BD9-81ED-4DB2-BD59-A6C34878D82A}">
                    <a16:rowId xmlns:a16="http://schemas.microsoft.com/office/drawing/2014/main" val="1463620801"/>
                  </a:ext>
                </a:extLst>
              </a:tr>
              <a:tr h="710179">
                <a:tc>
                  <a:txBody>
                    <a:bodyPr/>
                    <a:lstStyle/>
                    <a:p>
                      <a:pPr marL="0" marR="0">
                        <a:lnSpc>
                          <a:spcPct val="107000"/>
                        </a:lnSpc>
                        <a:spcBef>
                          <a:spcPts val="0"/>
                        </a:spcBef>
                        <a:spcAft>
                          <a:spcPts val="0"/>
                        </a:spcAft>
                      </a:pPr>
                      <a:r>
                        <a:rPr lang="en-US" sz="2400" b="1" dirty="0">
                          <a:effectLst/>
                        </a:rPr>
                        <a:t>Step details</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tc>
                  <a:txBody>
                    <a:bodyPr/>
                    <a:lstStyle/>
                    <a:p>
                      <a:pPr marL="342900" marR="0" lvl="0" indent="-342900" rtl="0">
                        <a:lnSpc>
                          <a:spcPct val="107000"/>
                        </a:lnSpc>
                        <a:spcBef>
                          <a:spcPts val="0"/>
                        </a:spcBef>
                        <a:spcAft>
                          <a:spcPts val="0"/>
                        </a:spcAft>
                        <a:buFont typeface="+mj-lt"/>
                        <a:buAutoNum type="arabicPeriod"/>
                      </a:pPr>
                      <a:r>
                        <a:rPr lang="en-US" sz="1800" dirty="0">
                          <a:effectLst/>
                        </a:rPr>
                        <a:t>Go to http://localhost:51902/Account/Register</a:t>
                      </a:r>
                    </a:p>
                    <a:p>
                      <a:pPr marL="342900" marR="0" lvl="0" indent="-342900">
                        <a:lnSpc>
                          <a:spcPct val="107000"/>
                        </a:lnSpc>
                        <a:spcBef>
                          <a:spcPts val="0"/>
                        </a:spcBef>
                        <a:spcAft>
                          <a:spcPts val="0"/>
                        </a:spcAft>
                        <a:buFont typeface="+mj-lt"/>
                        <a:buAutoNum type="arabicPeriod"/>
                      </a:pPr>
                      <a:r>
                        <a:rPr lang="en-US" sz="1800" dirty="0">
                          <a:effectLst/>
                        </a:rPr>
                        <a:t>Enter email</a:t>
                      </a:r>
                    </a:p>
                    <a:p>
                      <a:pPr marL="342900" marR="0" lvl="0" indent="-342900">
                        <a:lnSpc>
                          <a:spcPct val="107000"/>
                        </a:lnSpc>
                        <a:spcBef>
                          <a:spcPts val="0"/>
                        </a:spcBef>
                        <a:spcAft>
                          <a:spcPts val="0"/>
                        </a:spcAft>
                        <a:buFont typeface="+mj-lt"/>
                        <a:buAutoNum type="arabicPeriod"/>
                      </a:pPr>
                      <a:r>
                        <a:rPr lang="en-US" sz="1800" dirty="0">
                          <a:effectLst/>
                        </a:rPr>
                        <a:t>Click “sign up”</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extLst>
                  <a:ext uri="{0D108BD9-81ED-4DB2-BD59-A6C34878D82A}">
                    <a16:rowId xmlns:a16="http://schemas.microsoft.com/office/drawing/2014/main" val="724982295"/>
                  </a:ext>
                </a:extLst>
              </a:tr>
              <a:tr h="249983">
                <a:tc>
                  <a:txBody>
                    <a:bodyPr/>
                    <a:lstStyle/>
                    <a:p>
                      <a:pPr marL="0" marR="0">
                        <a:lnSpc>
                          <a:spcPct val="107000"/>
                        </a:lnSpc>
                        <a:spcBef>
                          <a:spcPts val="0"/>
                        </a:spcBef>
                        <a:spcAft>
                          <a:spcPts val="0"/>
                        </a:spcAft>
                      </a:pPr>
                      <a:r>
                        <a:rPr lang="en-US" sz="2400" b="1" dirty="0">
                          <a:effectLst/>
                        </a:rPr>
                        <a:t>Test data</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tc>
                  <a:txBody>
                    <a:bodyPr/>
                    <a:lstStyle/>
                    <a:p>
                      <a:pPr marL="0" marR="0">
                        <a:lnSpc>
                          <a:spcPct val="107000"/>
                        </a:lnSpc>
                        <a:spcBef>
                          <a:spcPts val="0"/>
                        </a:spcBef>
                        <a:spcAft>
                          <a:spcPts val="0"/>
                        </a:spcAft>
                      </a:pPr>
                      <a:r>
                        <a:rPr lang="en-US" sz="1800" dirty="0">
                          <a:effectLst/>
                        </a:rPr>
                        <a:t>Email: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extLst>
                  <a:ext uri="{0D108BD9-81ED-4DB2-BD59-A6C34878D82A}">
                    <a16:rowId xmlns:a16="http://schemas.microsoft.com/office/drawing/2014/main" val="633294721"/>
                  </a:ext>
                </a:extLst>
              </a:tr>
              <a:tr h="1785155">
                <a:tc>
                  <a:txBody>
                    <a:bodyPr/>
                    <a:lstStyle/>
                    <a:p>
                      <a:pPr marL="0" marR="0">
                        <a:lnSpc>
                          <a:spcPct val="107000"/>
                        </a:lnSpc>
                        <a:spcBef>
                          <a:spcPts val="0"/>
                        </a:spcBef>
                        <a:spcAft>
                          <a:spcPts val="0"/>
                        </a:spcAft>
                      </a:pPr>
                      <a:r>
                        <a:rPr lang="en-US" sz="2400" b="1" dirty="0">
                          <a:effectLst/>
                        </a:rPr>
                        <a:t>Expected result</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tc>
                  <a:txBody>
                    <a:bodyPr/>
                    <a:lstStyle/>
                    <a:p>
                      <a:pPr marL="0" marR="0" lvl="0" indent="0" rtl="0">
                        <a:lnSpc>
                          <a:spcPct val="107000"/>
                        </a:lnSpc>
                        <a:spcBef>
                          <a:spcPts val="0"/>
                        </a:spcBef>
                        <a:spcAft>
                          <a:spcPts val="0"/>
                        </a:spcAft>
                        <a:buFont typeface="Calibri" panose="020F0502020204030204" pitchFamily="34" charset="0"/>
                        <a:buNone/>
                      </a:pPr>
                      <a:r>
                        <a:rPr lang="en-US" sz="1800" b="1" dirty="0">
                          <a:solidFill>
                            <a:srgbClr val="FF0000"/>
                          </a:solidFill>
                          <a:effectLst/>
                        </a:rPr>
                        <a:t>Error messages:</a:t>
                      </a:r>
                      <a:r>
                        <a:rPr lang="en-US" sz="1800" dirty="0">
                          <a:effectLst/>
                        </a:rPr>
                        <a:t> The First Name field is required. The Middle Name field is required. The Last Name field is required. The Phone Number field is required. The Email field is not a valid e-mail address. The Day field is required. The National ID Number field is required. The National ID Photo field is required. The Blood Type field is required. The Specialty field is required. The Password field is required.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extLst>
                  <a:ext uri="{0D108BD9-81ED-4DB2-BD59-A6C34878D82A}">
                    <a16:rowId xmlns:a16="http://schemas.microsoft.com/office/drawing/2014/main" val="1528844328"/>
                  </a:ext>
                </a:extLst>
              </a:tr>
              <a:tr h="249983">
                <a:tc>
                  <a:txBody>
                    <a:bodyPr/>
                    <a:lstStyle/>
                    <a:p>
                      <a:pPr marL="0" marR="0">
                        <a:lnSpc>
                          <a:spcPct val="107000"/>
                        </a:lnSpc>
                        <a:spcBef>
                          <a:spcPts val="0"/>
                        </a:spcBef>
                        <a:spcAft>
                          <a:spcPts val="0"/>
                        </a:spcAft>
                      </a:pPr>
                      <a:r>
                        <a:rPr lang="en-US" sz="2400" b="1" dirty="0">
                          <a:effectLst/>
                        </a:rPr>
                        <a:t>Actual result</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tc>
                  <a:txBody>
                    <a:bodyPr/>
                    <a:lstStyle/>
                    <a:p>
                      <a:pPr marL="0" marR="0">
                        <a:lnSpc>
                          <a:spcPct val="107000"/>
                        </a:lnSpc>
                        <a:spcBef>
                          <a:spcPts val="0"/>
                        </a:spcBef>
                        <a:spcAft>
                          <a:spcPts val="0"/>
                        </a:spcAft>
                      </a:pPr>
                      <a:r>
                        <a:rPr lang="en-US" sz="1800" dirty="0">
                          <a:effectLst/>
                        </a:rPr>
                        <a:t>As expected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extLst>
                  <a:ext uri="{0D108BD9-81ED-4DB2-BD59-A6C34878D82A}">
                    <a16:rowId xmlns:a16="http://schemas.microsoft.com/office/drawing/2014/main" val="1949587472"/>
                  </a:ext>
                </a:extLst>
              </a:tr>
              <a:tr h="249983">
                <a:tc>
                  <a:txBody>
                    <a:bodyPr/>
                    <a:lstStyle/>
                    <a:p>
                      <a:pPr marL="0" marR="0">
                        <a:lnSpc>
                          <a:spcPct val="107000"/>
                        </a:lnSpc>
                        <a:spcBef>
                          <a:spcPts val="0"/>
                        </a:spcBef>
                        <a:spcAft>
                          <a:spcPts val="0"/>
                        </a:spcAft>
                      </a:pPr>
                      <a:r>
                        <a:rPr lang="en-US" sz="2400" b="1" dirty="0">
                          <a:effectLst/>
                        </a:rPr>
                        <a:t>Pass/fail</a:t>
                      </a:r>
                      <a:endParaRPr lang="en-US" sz="2400" b="1"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tc>
                  <a:txBody>
                    <a:bodyPr/>
                    <a:lstStyle/>
                    <a:p>
                      <a:pPr marL="0" marR="0">
                        <a:lnSpc>
                          <a:spcPct val="107000"/>
                        </a:lnSpc>
                        <a:spcBef>
                          <a:spcPts val="0"/>
                        </a:spcBef>
                        <a:spcAft>
                          <a:spcPts val="0"/>
                        </a:spcAft>
                      </a:pPr>
                      <a:r>
                        <a:rPr lang="en-US" sz="1800" dirty="0">
                          <a:effectLst/>
                        </a:rPr>
                        <a:t>pass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1359" marR="61359" marT="0" marB="0"/>
                </a:tc>
                <a:extLst>
                  <a:ext uri="{0D108BD9-81ED-4DB2-BD59-A6C34878D82A}">
                    <a16:rowId xmlns:a16="http://schemas.microsoft.com/office/drawing/2014/main" val="640641388"/>
                  </a:ext>
                </a:extLst>
              </a:tr>
            </a:tbl>
          </a:graphicData>
        </a:graphic>
      </p:graphicFrame>
    </p:spTree>
    <p:extLst>
      <p:ext uri="{BB962C8B-B14F-4D97-AF65-F5344CB8AC3E}">
        <p14:creationId xmlns:p14="http://schemas.microsoft.com/office/powerpoint/2010/main" val="460387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41</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System testing</a:t>
            </a:r>
            <a:r>
              <a:rPr lang="en-US" sz="4800" b="1" dirty="0">
                <a:solidFill>
                  <a:srgbClr val="002060"/>
                </a:solidFill>
              </a:rPr>
              <a:t> </a:t>
            </a:r>
            <a:r>
              <a:rPr lang="en-US" sz="4000" i="1" dirty="0">
                <a:solidFill>
                  <a:srgbClr val="002060"/>
                </a:solidFill>
              </a:rPr>
              <a:t>(Cont.)</a:t>
            </a:r>
            <a:endParaRPr lang="en-US" sz="4000" dirty="0">
              <a:solidFill>
                <a:srgbClr val="002060"/>
              </a:solidFill>
            </a:endParaRPr>
          </a:p>
        </p:txBody>
      </p:sp>
      <p:sp>
        <p:nvSpPr>
          <p:cNvPr id="9" name="Subtitle 2">
            <a:extLst>
              <a:ext uri="{FF2B5EF4-FFF2-40B4-BE49-F238E27FC236}">
                <a16:creationId xmlns:a16="http://schemas.microsoft.com/office/drawing/2014/main" id="{0763BF1C-DB72-4EBB-BAE8-A273B4F61D0C}"/>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a:solidFill>
                  <a:schemeClr val="bg1"/>
                </a:solidFill>
              </a:rPr>
              <a:t>Automated testing report</a:t>
            </a:r>
          </a:p>
        </p:txBody>
      </p:sp>
      <p:pic>
        <p:nvPicPr>
          <p:cNvPr id="8" name="Picture 7">
            <a:extLst>
              <a:ext uri="{FF2B5EF4-FFF2-40B4-BE49-F238E27FC236}">
                <a16:creationId xmlns:a16="http://schemas.microsoft.com/office/drawing/2014/main" id="{756636AF-633E-453C-AD83-A284C305158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402483" y="1246908"/>
            <a:ext cx="9387034" cy="4364183"/>
          </a:xfrm>
          <a:prstGeom prst="rect">
            <a:avLst/>
          </a:prstGeom>
          <a:noFill/>
          <a:ln>
            <a:noFill/>
          </a:ln>
        </p:spPr>
      </p:pic>
    </p:spTree>
    <p:extLst>
      <p:ext uri="{BB962C8B-B14F-4D97-AF65-F5344CB8AC3E}">
        <p14:creationId xmlns:p14="http://schemas.microsoft.com/office/powerpoint/2010/main" val="14551630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t>Introduction (motivation and problem statement)</a:t>
            </a:r>
          </a:p>
          <a:p>
            <a:r>
              <a:rPr lang="en-US" sz="2500" dirty="0"/>
              <a:t>Related work</a:t>
            </a:r>
          </a:p>
          <a:p>
            <a:r>
              <a:rPr lang="en-US" sz="2500" dirty="0"/>
              <a:t>System analysis and design</a:t>
            </a:r>
          </a:p>
          <a:p>
            <a:r>
              <a:rPr lang="en-US" sz="2500" dirty="0"/>
              <a:t>System structure and dynamic behavior</a:t>
            </a:r>
          </a:p>
          <a:p>
            <a:r>
              <a:rPr lang="en-US" sz="2500" dirty="0"/>
              <a:t>Tools used</a:t>
            </a:r>
          </a:p>
          <a:p>
            <a:r>
              <a:rPr lang="en-US" sz="2500" dirty="0"/>
              <a:t>Video Demo</a:t>
            </a:r>
          </a:p>
          <a:p>
            <a:r>
              <a:rPr lang="en-US" sz="2500" dirty="0"/>
              <a:t>System Testing</a:t>
            </a:r>
          </a:p>
          <a:p>
            <a:r>
              <a:rPr lang="en-US" sz="2500" dirty="0">
                <a:solidFill>
                  <a:srgbClr val="FF0000"/>
                </a:solidFill>
              </a:rPr>
              <a:t>Time plan</a:t>
            </a:r>
          </a:p>
          <a:p>
            <a:r>
              <a:rPr lang="en-US" sz="2500" dirty="0"/>
              <a:t>Future work</a:t>
            </a:r>
          </a:p>
          <a:p>
            <a:r>
              <a:rPr lang="en-US" sz="2500" dirty="0"/>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42</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6326661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50F3158-6154-4D5B-ABD9-3BA458EE3344}"/>
              </a:ext>
            </a:extLst>
          </p:cNvPr>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
        <p:nvSpPr>
          <p:cNvPr id="4" name="Slide Number Placeholder 3">
            <a:extLst>
              <a:ext uri="{FF2B5EF4-FFF2-40B4-BE49-F238E27FC236}">
                <a16:creationId xmlns:a16="http://schemas.microsoft.com/office/drawing/2014/main" id="{A1A71B9F-0F23-4039-8B0C-602150E85CB4}"/>
              </a:ext>
            </a:extLst>
          </p:cNvPr>
          <p:cNvSpPr>
            <a:spLocks noGrp="1"/>
          </p:cNvSpPr>
          <p:nvPr>
            <p:ph type="sldNum" sz="quarter" idx="12"/>
          </p:nvPr>
        </p:nvSpPr>
        <p:spPr/>
        <p:txBody>
          <a:bodyPr/>
          <a:lstStyle/>
          <a:p>
            <a:fld id="{0EA7D88E-D7BB-4763-9B64-85DD2A2D5E8C}" type="slidenum">
              <a:rPr lang="en-US" smtClean="0"/>
              <a:t>43</a:t>
            </a:fld>
            <a:endParaRPr lang="en-US"/>
          </a:p>
        </p:txBody>
      </p:sp>
    </p:spTree>
    <p:extLst>
      <p:ext uri="{BB962C8B-B14F-4D97-AF65-F5344CB8AC3E}">
        <p14:creationId xmlns:p14="http://schemas.microsoft.com/office/powerpoint/2010/main" val="42257581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4FE9B8AC-8FF5-42E9-9B14-DC92ABE0BDC9}"/>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7A8A9677-5625-4DC8-B767-E42987AC1FE9}"/>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44</a:t>
            </a:fld>
            <a:endParaRPr lang="en-US" sz="2000" b="1" dirty="0">
              <a:solidFill>
                <a:srgbClr val="002060"/>
              </a:solidFill>
            </a:endParaRPr>
          </a:p>
        </p:txBody>
      </p:sp>
      <p:sp>
        <p:nvSpPr>
          <p:cNvPr id="7" name="Title 1">
            <a:extLst>
              <a:ext uri="{FF2B5EF4-FFF2-40B4-BE49-F238E27FC236}">
                <a16:creationId xmlns:a16="http://schemas.microsoft.com/office/drawing/2014/main" id="{F125B3C8-71BF-488B-AAF8-D00E50796D51}"/>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Time plan</a:t>
            </a:r>
            <a:endParaRPr lang="en-US" sz="4000" dirty="0">
              <a:solidFill>
                <a:srgbClr val="002060"/>
              </a:solidFill>
              <a:latin typeface="+mn-lt"/>
            </a:endParaRPr>
          </a:p>
        </p:txBody>
      </p:sp>
      <p:sp>
        <p:nvSpPr>
          <p:cNvPr id="8" name="Content Placeholder 2">
            <a:extLst>
              <a:ext uri="{FF2B5EF4-FFF2-40B4-BE49-F238E27FC236}">
                <a16:creationId xmlns:a16="http://schemas.microsoft.com/office/drawing/2014/main" id="{AAF895EF-E57C-4CC7-A345-82C51E5C8942}"/>
              </a:ext>
            </a:extLst>
          </p:cNvPr>
          <p:cNvSpPr txBox="1">
            <a:spLocks/>
          </p:cNvSpPr>
          <p:nvPr/>
        </p:nvSpPr>
        <p:spPr>
          <a:xfrm>
            <a:off x="838200" y="1230376"/>
            <a:ext cx="10515600" cy="52341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Aft>
                <a:spcPts val="800"/>
              </a:spcAft>
              <a:buNone/>
            </a:pPr>
            <a:r>
              <a:rPr lang="en-US" sz="2900" b="1" dirty="0">
                <a:solidFill>
                  <a:srgbClr val="009BD2"/>
                </a:solidFill>
                <a:ea typeface="Calibri" panose="020F0502020204030204" pitchFamily="34" charset="0"/>
                <a:cs typeface="Arial" panose="020B0604020202020204" pitchFamily="34" charset="0"/>
              </a:rPr>
              <a:t>From 17-9-2017 to 26-10-2017</a:t>
            </a:r>
          </a:p>
          <a:p>
            <a:pPr marL="0" indent="0">
              <a:lnSpc>
                <a:spcPct val="107000"/>
              </a:lnSpc>
              <a:spcAft>
                <a:spcPts val="800"/>
              </a:spcAft>
              <a:buNone/>
            </a:pPr>
            <a:r>
              <a:rPr lang="en-US" sz="2500" b="1" dirty="0">
                <a:solidFill>
                  <a:schemeClr val="accent6">
                    <a:lumMod val="75000"/>
                  </a:schemeClr>
                </a:solidFill>
                <a:ea typeface="Calibri" panose="020F0502020204030204" pitchFamily="34" charset="0"/>
                <a:cs typeface="Arial" panose="020B0604020202020204" pitchFamily="34" charset="0"/>
              </a:rPr>
              <a:t>Project specifications:	</a:t>
            </a:r>
            <a:r>
              <a:rPr lang="en-US" sz="2500" dirty="0">
                <a:solidFill>
                  <a:srgbClr val="FF0000"/>
                </a:solidFill>
                <a:ea typeface="Calibri" panose="020F0502020204030204" pitchFamily="34" charset="0"/>
                <a:cs typeface="Arial" panose="020B0604020202020204" pitchFamily="34" charset="0"/>
              </a:rPr>
              <a:t>(26 days)</a:t>
            </a:r>
          </a:p>
          <a:p>
            <a:pPr>
              <a:lnSpc>
                <a:spcPct val="107000"/>
              </a:lnSpc>
              <a:spcBef>
                <a:spcPts val="0"/>
              </a:spcBef>
            </a:pPr>
            <a:r>
              <a:rPr lang="en-US" sz="2500" dirty="0">
                <a:ea typeface="Calibri" panose="020F0502020204030204" pitchFamily="34" charset="0"/>
                <a:cs typeface="Arial" panose="020B0604020202020204" pitchFamily="34" charset="0"/>
              </a:rPr>
              <a:t>Idea selection, feature selection</a:t>
            </a:r>
          </a:p>
          <a:p>
            <a:pPr>
              <a:lnSpc>
                <a:spcPct val="107000"/>
              </a:lnSpc>
              <a:spcBef>
                <a:spcPts val="0"/>
              </a:spcBef>
            </a:pPr>
            <a:r>
              <a:rPr lang="en-US" sz="2500" dirty="0">
                <a:ea typeface="Calibri" panose="020F0502020204030204" pitchFamily="34" charset="0"/>
                <a:cs typeface="Arial" panose="020B0604020202020204" pitchFamily="34" charset="0"/>
              </a:rPr>
              <a:t>Similar work</a:t>
            </a:r>
          </a:p>
          <a:p>
            <a:pPr>
              <a:lnSpc>
                <a:spcPct val="107000"/>
              </a:lnSpc>
              <a:spcBef>
                <a:spcPts val="0"/>
              </a:spcBef>
            </a:pPr>
            <a:r>
              <a:rPr lang="en-US" sz="2500" dirty="0">
                <a:ea typeface="Calibri" panose="020F0502020204030204" pitchFamily="34" charset="0"/>
                <a:cs typeface="Arial" panose="020B0604020202020204" pitchFamily="34" charset="0"/>
              </a:rPr>
              <a:t>Technology</a:t>
            </a:r>
          </a:p>
          <a:p>
            <a:pPr>
              <a:lnSpc>
                <a:spcPct val="107000"/>
              </a:lnSpc>
              <a:spcBef>
                <a:spcPts val="0"/>
              </a:spcBef>
              <a:spcAft>
                <a:spcPts val="800"/>
              </a:spcAft>
            </a:pPr>
            <a:r>
              <a:rPr lang="en-US" sz="2500" dirty="0">
                <a:ea typeface="Calibri" panose="020F0502020204030204" pitchFamily="34" charset="0"/>
                <a:cs typeface="Arial" panose="020B0604020202020204" pitchFamily="34" charset="0"/>
              </a:rPr>
              <a:t>SWOT and PEST analysis</a:t>
            </a:r>
            <a:endParaRPr lang="en-US" sz="600" dirty="0">
              <a:ea typeface="Calibri" panose="020F0502020204030204" pitchFamily="34" charset="0"/>
              <a:cs typeface="Arial" panose="020B0604020202020204" pitchFamily="34" charset="0"/>
            </a:endParaRPr>
          </a:p>
          <a:p>
            <a:pPr marL="0" indent="0">
              <a:lnSpc>
                <a:spcPct val="107000"/>
              </a:lnSpc>
              <a:spcAft>
                <a:spcPts val="800"/>
              </a:spcAft>
              <a:buNone/>
            </a:pPr>
            <a:r>
              <a:rPr lang="en-US" sz="2500" b="1" dirty="0">
                <a:solidFill>
                  <a:schemeClr val="accent6">
                    <a:lumMod val="75000"/>
                  </a:schemeClr>
                </a:solidFill>
                <a:ea typeface="Calibri" panose="020F0502020204030204" pitchFamily="34" charset="0"/>
                <a:cs typeface="Arial" panose="020B0604020202020204" pitchFamily="34" charset="0"/>
              </a:rPr>
              <a:t>Requirement elicitation:	</a:t>
            </a:r>
            <a:r>
              <a:rPr lang="en-US" sz="2500" dirty="0">
                <a:solidFill>
                  <a:srgbClr val="FF0000"/>
                </a:solidFill>
                <a:ea typeface="Calibri" panose="020F0502020204030204" pitchFamily="34" charset="0"/>
                <a:cs typeface="Arial" panose="020B0604020202020204" pitchFamily="34" charset="0"/>
              </a:rPr>
              <a:t>(13 days)</a:t>
            </a:r>
          </a:p>
          <a:p>
            <a:pPr>
              <a:lnSpc>
                <a:spcPct val="107000"/>
              </a:lnSpc>
              <a:spcBef>
                <a:spcPts val="0"/>
              </a:spcBef>
            </a:pPr>
            <a:r>
              <a:rPr lang="en-US" sz="2500" dirty="0">
                <a:ea typeface="Calibri" panose="020F0502020204030204" pitchFamily="34" charset="0"/>
                <a:cs typeface="Arial" panose="020B0604020202020204" pitchFamily="34" charset="0"/>
              </a:rPr>
              <a:t>Interviews and survey</a:t>
            </a:r>
          </a:p>
          <a:p>
            <a:pPr>
              <a:lnSpc>
                <a:spcPct val="107000"/>
              </a:lnSpc>
              <a:spcBef>
                <a:spcPts val="0"/>
              </a:spcBef>
              <a:spcAft>
                <a:spcPts val="800"/>
              </a:spcAft>
            </a:pPr>
            <a:r>
              <a:rPr lang="en-US" sz="2500" dirty="0">
                <a:ea typeface="Calibri" panose="020F0502020204030204" pitchFamily="34" charset="0"/>
                <a:cs typeface="Arial" panose="020B0604020202020204" pitchFamily="34" charset="0"/>
              </a:rPr>
              <a:t>FURPS+ documentation</a:t>
            </a:r>
          </a:p>
        </p:txBody>
      </p:sp>
    </p:spTree>
    <p:extLst>
      <p:ext uri="{BB962C8B-B14F-4D97-AF65-F5344CB8AC3E}">
        <p14:creationId xmlns:p14="http://schemas.microsoft.com/office/powerpoint/2010/main" val="21093680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293FDB96-72F6-42CB-9277-2713CCD7CCDE}"/>
              </a:ext>
            </a:extLst>
          </p:cNvPr>
          <p:cNvSpPr txBox="1">
            <a:spLocks/>
          </p:cNvSpPr>
          <p:nvPr/>
        </p:nvSpPr>
        <p:spPr>
          <a:xfrm>
            <a:off x="838200" y="1230376"/>
            <a:ext cx="10515600" cy="56276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Aft>
                <a:spcPts val="800"/>
              </a:spcAft>
              <a:buNone/>
            </a:pPr>
            <a:r>
              <a:rPr lang="en-US" sz="2900" b="1" dirty="0">
                <a:solidFill>
                  <a:srgbClr val="009BD2"/>
                </a:solidFill>
                <a:ea typeface="Calibri" panose="020F0502020204030204" pitchFamily="34" charset="0"/>
                <a:cs typeface="Arial" panose="020B0604020202020204" pitchFamily="34" charset="0"/>
              </a:rPr>
              <a:t>From 27-10-2017 to 25-12-2017</a:t>
            </a:r>
          </a:p>
          <a:p>
            <a:pPr marL="0" indent="0">
              <a:lnSpc>
                <a:spcPct val="107000"/>
              </a:lnSpc>
              <a:spcAft>
                <a:spcPts val="800"/>
              </a:spcAft>
              <a:buNone/>
            </a:pPr>
            <a:r>
              <a:rPr lang="en-US" sz="2500" b="1" dirty="0">
                <a:solidFill>
                  <a:schemeClr val="accent6">
                    <a:lumMod val="75000"/>
                  </a:schemeClr>
                </a:solidFill>
                <a:ea typeface="Calibri" panose="020F0502020204030204" pitchFamily="34" charset="0"/>
                <a:cs typeface="Arial" panose="020B0604020202020204" pitchFamily="34" charset="0"/>
              </a:rPr>
              <a:t>System analysis and design:	</a:t>
            </a:r>
            <a:r>
              <a:rPr lang="en-US" sz="2500" b="1" dirty="0">
                <a:ea typeface="Calibri" panose="020F0502020204030204" pitchFamily="34" charset="0"/>
                <a:cs typeface="Arial" panose="020B0604020202020204" pitchFamily="34" charset="0"/>
              </a:rPr>
              <a:t>	</a:t>
            </a:r>
            <a:r>
              <a:rPr lang="en-US" sz="2500" dirty="0">
                <a:solidFill>
                  <a:srgbClr val="FF0000"/>
                </a:solidFill>
                <a:ea typeface="Calibri" panose="020F0502020204030204" pitchFamily="34" charset="0"/>
                <a:cs typeface="Arial" panose="020B0604020202020204" pitchFamily="34" charset="0"/>
              </a:rPr>
              <a:t>(60 days)</a:t>
            </a:r>
          </a:p>
          <a:p>
            <a:pPr>
              <a:lnSpc>
                <a:spcPct val="107000"/>
              </a:lnSpc>
              <a:spcBef>
                <a:spcPts val="0"/>
              </a:spcBef>
            </a:pPr>
            <a:r>
              <a:rPr lang="en-US" sz="2500" dirty="0">
                <a:ea typeface="Calibri" panose="020F0502020204030204" pitchFamily="34" charset="0"/>
                <a:cs typeface="Arial" panose="020B0604020202020204" pitchFamily="34" charset="0"/>
              </a:rPr>
              <a:t>Analysis:	</a:t>
            </a:r>
            <a:r>
              <a:rPr lang="en-US" sz="2500" dirty="0">
                <a:solidFill>
                  <a:srgbClr val="FF0000"/>
                </a:solidFill>
                <a:ea typeface="Calibri" panose="020F0502020204030204" pitchFamily="34" charset="0"/>
                <a:cs typeface="Arial" panose="020B0604020202020204" pitchFamily="34" charset="0"/>
              </a:rPr>
              <a:t>(36 days)</a:t>
            </a:r>
          </a:p>
          <a:p>
            <a:pPr lvl="1">
              <a:lnSpc>
                <a:spcPct val="107000"/>
              </a:lnSpc>
              <a:spcBef>
                <a:spcPts val="0"/>
              </a:spcBef>
            </a:pPr>
            <a:r>
              <a:rPr lang="en-US" sz="2200" dirty="0">
                <a:ea typeface="Calibri" panose="020F0502020204030204" pitchFamily="34" charset="0"/>
                <a:cs typeface="Arial" panose="020B0604020202020204" pitchFamily="34" charset="0"/>
              </a:rPr>
              <a:t>Medical history, prognosis, pharmacy functionality and SOS</a:t>
            </a:r>
          </a:p>
          <a:p>
            <a:pPr lvl="1">
              <a:lnSpc>
                <a:spcPct val="107000"/>
              </a:lnSpc>
              <a:spcBef>
                <a:spcPts val="0"/>
              </a:spcBef>
            </a:pPr>
            <a:r>
              <a:rPr lang="en-US" sz="2200" dirty="0">
                <a:ea typeface="Calibri" panose="020F0502020204030204" pitchFamily="34" charset="0"/>
                <a:cs typeface="Arial" panose="020B0604020202020204" pitchFamily="34" charset="0"/>
              </a:rPr>
              <a:t>Flow of events</a:t>
            </a:r>
          </a:p>
          <a:p>
            <a:pPr>
              <a:lnSpc>
                <a:spcPct val="107000"/>
              </a:lnSpc>
              <a:spcBef>
                <a:spcPts val="0"/>
              </a:spcBef>
            </a:pPr>
            <a:r>
              <a:rPr lang="en-US" sz="2500" dirty="0">
                <a:cs typeface="Arial" panose="020B0604020202020204" pitchFamily="34" charset="0"/>
              </a:rPr>
              <a:t>UI Design:	</a:t>
            </a:r>
            <a:r>
              <a:rPr lang="en-US" sz="2500" dirty="0">
                <a:solidFill>
                  <a:srgbClr val="FF0000"/>
                </a:solidFill>
                <a:cs typeface="Arial" panose="020B0604020202020204" pitchFamily="34" charset="0"/>
              </a:rPr>
              <a:t>(8 days)</a:t>
            </a:r>
          </a:p>
          <a:p>
            <a:pPr lvl="1">
              <a:lnSpc>
                <a:spcPct val="107000"/>
              </a:lnSpc>
              <a:spcBef>
                <a:spcPts val="0"/>
              </a:spcBef>
            </a:pPr>
            <a:r>
              <a:rPr lang="en-US" sz="2200" dirty="0">
                <a:ea typeface="Calibri" panose="020F0502020204030204" pitchFamily="34" charset="0"/>
                <a:cs typeface="Arial" panose="020B0604020202020204" pitchFamily="34" charset="0"/>
              </a:rPr>
              <a:t>Logo and blueprint</a:t>
            </a:r>
          </a:p>
          <a:p>
            <a:pPr>
              <a:lnSpc>
                <a:spcPct val="107000"/>
              </a:lnSpc>
              <a:spcBef>
                <a:spcPts val="0"/>
              </a:spcBef>
            </a:pPr>
            <a:r>
              <a:rPr lang="en-US" sz="2500" dirty="0">
                <a:cs typeface="Arial" panose="020B0604020202020204" pitchFamily="34" charset="0"/>
              </a:rPr>
              <a:t>DB Design:	</a:t>
            </a:r>
            <a:r>
              <a:rPr lang="en-US" sz="2500" dirty="0">
                <a:solidFill>
                  <a:srgbClr val="FF0000"/>
                </a:solidFill>
                <a:cs typeface="Arial" panose="020B0604020202020204" pitchFamily="34" charset="0"/>
              </a:rPr>
              <a:t>(16 days)</a:t>
            </a:r>
            <a:endParaRPr lang="en-US" sz="2500" dirty="0">
              <a:cs typeface="Arial" panose="020B0604020202020204" pitchFamily="34" charset="0"/>
            </a:endParaRPr>
          </a:p>
          <a:p>
            <a:pPr lvl="1">
              <a:lnSpc>
                <a:spcPct val="107000"/>
              </a:lnSpc>
              <a:spcBef>
                <a:spcPts val="0"/>
              </a:spcBef>
              <a:spcAft>
                <a:spcPts val="800"/>
              </a:spcAft>
            </a:pPr>
            <a:r>
              <a:rPr lang="en-US" sz="2200" dirty="0">
                <a:ea typeface="Calibri" panose="020F0502020204030204" pitchFamily="34" charset="0"/>
                <a:cs typeface="Arial" panose="020B0604020202020204" pitchFamily="34" charset="0"/>
              </a:rPr>
              <a:t>ERD and DB schema</a:t>
            </a:r>
          </a:p>
        </p:txBody>
      </p:sp>
      <p:sp>
        <p:nvSpPr>
          <p:cNvPr id="5" name="Oval 4">
            <a:extLst>
              <a:ext uri="{FF2B5EF4-FFF2-40B4-BE49-F238E27FC236}">
                <a16:creationId xmlns:a16="http://schemas.microsoft.com/office/drawing/2014/main" id="{4FE9B8AC-8FF5-42E9-9B14-DC92ABE0BDC9}"/>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7A8A9677-5625-4DC8-B767-E42987AC1FE9}"/>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45</a:t>
            </a:fld>
            <a:endParaRPr lang="en-US" sz="2000" b="1" dirty="0">
              <a:solidFill>
                <a:srgbClr val="002060"/>
              </a:solidFill>
            </a:endParaRPr>
          </a:p>
        </p:txBody>
      </p:sp>
      <p:sp>
        <p:nvSpPr>
          <p:cNvPr id="8" name="Title 1">
            <a:extLst>
              <a:ext uri="{FF2B5EF4-FFF2-40B4-BE49-F238E27FC236}">
                <a16:creationId xmlns:a16="http://schemas.microsoft.com/office/drawing/2014/main" id="{BA3834BE-C363-47FD-9D53-A69A60553F11}"/>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Time plan </a:t>
            </a:r>
            <a:r>
              <a:rPr lang="en-US" sz="3200" i="1" dirty="0">
                <a:solidFill>
                  <a:srgbClr val="002060"/>
                </a:solidFill>
                <a:latin typeface="+mn-lt"/>
              </a:rPr>
              <a:t>(cont.)</a:t>
            </a:r>
            <a:endParaRPr lang="en-US" sz="4000" i="1" dirty="0">
              <a:solidFill>
                <a:srgbClr val="002060"/>
              </a:solidFill>
              <a:latin typeface="+mn-lt"/>
            </a:endParaRPr>
          </a:p>
        </p:txBody>
      </p:sp>
    </p:spTree>
    <p:extLst>
      <p:ext uri="{BB962C8B-B14F-4D97-AF65-F5344CB8AC3E}">
        <p14:creationId xmlns:p14="http://schemas.microsoft.com/office/powerpoint/2010/main" val="6114778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E2978EF-D124-4026-834F-B042A990D4C9}"/>
              </a:ext>
            </a:extLst>
          </p:cNvPr>
          <p:cNvSpPr txBox="1">
            <a:spLocks/>
          </p:cNvSpPr>
          <p:nvPr/>
        </p:nvSpPr>
        <p:spPr>
          <a:xfrm>
            <a:off x="838200" y="1230377"/>
            <a:ext cx="10515600" cy="43972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7000"/>
              </a:lnSpc>
              <a:spcBef>
                <a:spcPts val="0"/>
              </a:spcBef>
              <a:buNone/>
            </a:pPr>
            <a:r>
              <a:rPr lang="en-US" sz="2900" b="1" dirty="0">
                <a:solidFill>
                  <a:srgbClr val="009BD2"/>
                </a:solidFill>
                <a:ea typeface="Calibri" panose="020F0502020204030204" pitchFamily="34" charset="0"/>
                <a:cs typeface="Arial" panose="020B0604020202020204" pitchFamily="34" charset="0"/>
              </a:rPr>
              <a:t>From 26-12-2017 to 11-2-2018</a:t>
            </a:r>
            <a:endParaRPr lang="ar-EG" sz="2900" b="1" dirty="0">
              <a:solidFill>
                <a:srgbClr val="009BD2"/>
              </a:solidFill>
              <a:ea typeface="Calibri" panose="020F0502020204030204" pitchFamily="34" charset="0"/>
              <a:cs typeface="Arial" panose="020B0604020202020204" pitchFamily="34" charset="0"/>
            </a:endParaRPr>
          </a:p>
          <a:p>
            <a:pPr algn="just">
              <a:lnSpc>
                <a:spcPct val="107000"/>
              </a:lnSpc>
              <a:spcBef>
                <a:spcPts val="0"/>
              </a:spcBef>
            </a:pPr>
            <a:r>
              <a:rPr lang="en-US" sz="2500" dirty="0">
                <a:ea typeface="Calibri" panose="020F0502020204030204" pitchFamily="34" charset="0"/>
                <a:cs typeface="Arial" panose="020B0604020202020204" pitchFamily="34" charset="0"/>
              </a:rPr>
              <a:t>Implementation plan</a:t>
            </a:r>
          </a:p>
          <a:p>
            <a:pPr algn="just">
              <a:lnSpc>
                <a:spcPct val="107000"/>
              </a:lnSpc>
              <a:spcBef>
                <a:spcPts val="0"/>
              </a:spcBef>
            </a:pPr>
            <a:r>
              <a:rPr lang="en-US" sz="2500" dirty="0">
                <a:ea typeface="Calibri" panose="020F0502020204030204" pitchFamily="34" charset="0"/>
                <a:cs typeface="Arial" panose="020B0604020202020204" pitchFamily="34" charset="0"/>
              </a:rPr>
              <a:t>Midyear documentation</a:t>
            </a:r>
          </a:p>
          <a:p>
            <a:pPr algn="just">
              <a:lnSpc>
                <a:spcPct val="107000"/>
              </a:lnSpc>
              <a:spcBef>
                <a:spcPts val="0"/>
              </a:spcBef>
            </a:pPr>
            <a:r>
              <a:rPr lang="en-US" sz="2500" dirty="0">
                <a:ea typeface="Calibri" panose="020F0502020204030204" pitchFamily="34" charset="0"/>
                <a:cs typeface="Arial" panose="020B0604020202020204" pitchFamily="34" charset="0"/>
              </a:rPr>
              <a:t>Find and fix design issues</a:t>
            </a:r>
          </a:p>
          <a:p>
            <a:pPr algn="just">
              <a:lnSpc>
                <a:spcPct val="107000"/>
              </a:lnSpc>
              <a:spcBef>
                <a:spcPts val="0"/>
              </a:spcBef>
            </a:pPr>
            <a:r>
              <a:rPr lang="en-US" sz="2500" dirty="0">
                <a:ea typeface="Calibri" panose="020F0502020204030204" pitchFamily="34" charset="0"/>
                <a:cs typeface="Arial" panose="020B0604020202020204" pitchFamily="34" charset="0"/>
              </a:rPr>
              <a:t>Complete and test release 1 </a:t>
            </a:r>
          </a:p>
          <a:p>
            <a:pPr lvl="1" algn="just">
              <a:lnSpc>
                <a:spcPct val="107000"/>
              </a:lnSpc>
              <a:spcBef>
                <a:spcPts val="0"/>
              </a:spcBef>
              <a:spcAft>
                <a:spcPts val="800"/>
              </a:spcAft>
            </a:pPr>
            <a:r>
              <a:rPr lang="en-US" sz="2500" dirty="0">
                <a:ea typeface="Calibri" panose="020F0502020204030204" pitchFamily="34" charset="0"/>
                <a:cs typeface="Arial" panose="020B0604020202020204" pitchFamily="34" charset="0"/>
              </a:rPr>
              <a:t> </a:t>
            </a:r>
            <a:r>
              <a:rPr lang="en-US" sz="2200" dirty="0">
                <a:ea typeface="Calibri" panose="020F0502020204030204" pitchFamily="34" charset="0"/>
                <a:cs typeface="Arial" panose="020B0604020202020204" pitchFamily="34" charset="0"/>
              </a:rPr>
              <a:t>Accounts registration, medical history, prescriptions and attachments</a:t>
            </a:r>
          </a:p>
        </p:txBody>
      </p:sp>
      <p:sp>
        <p:nvSpPr>
          <p:cNvPr id="5" name="Oval 4">
            <a:extLst>
              <a:ext uri="{FF2B5EF4-FFF2-40B4-BE49-F238E27FC236}">
                <a16:creationId xmlns:a16="http://schemas.microsoft.com/office/drawing/2014/main" id="{4FE9B8AC-8FF5-42E9-9B14-DC92ABE0BDC9}"/>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7A8A9677-5625-4DC8-B767-E42987AC1FE9}"/>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46</a:t>
            </a:fld>
            <a:endParaRPr lang="en-US" sz="2000" b="1" dirty="0">
              <a:solidFill>
                <a:srgbClr val="002060"/>
              </a:solidFill>
            </a:endParaRPr>
          </a:p>
        </p:txBody>
      </p:sp>
      <p:sp>
        <p:nvSpPr>
          <p:cNvPr id="8" name="Title 1">
            <a:extLst>
              <a:ext uri="{FF2B5EF4-FFF2-40B4-BE49-F238E27FC236}">
                <a16:creationId xmlns:a16="http://schemas.microsoft.com/office/drawing/2014/main" id="{43379EA3-ADAC-445E-AEB6-0E03EB796E1A}"/>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Time plan </a:t>
            </a:r>
            <a:r>
              <a:rPr lang="en-US" sz="3200" i="1" dirty="0">
                <a:solidFill>
                  <a:srgbClr val="002060"/>
                </a:solidFill>
                <a:latin typeface="+mn-lt"/>
              </a:rPr>
              <a:t>(cont.)</a:t>
            </a:r>
            <a:endParaRPr lang="en-US" sz="4000" i="1" dirty="0">
              <a:solidFill>
                <a:srgbClr val="002060"/>
              </a:solidFill>
              <a:latin typeface="+mn-lt"/>
            </a:endParaRPr>
          </a:p>
        </p:txBody>
      </p:sp>
    </p:spTree>
    <p:extLst>
      <p:ext uri="{BB962C8B-B14F-4D97-AF65-F5344CB8AC3E}">
        <p14:creationId xmlns:p14="http://schemas.microsoft.com/office/powerpoint/2010/main" val="30548881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4FE9B8AC-8FF5-42E9-9B14-DC92ABE0BDC9}"/>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7A8A9677-5625-4DC8-B767-E42987AC1FE9}"/>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47</a:t>
            </a:fld>
            <a:endParaRPr lang="en-US" sz="2000" b="1" dirty="0">
              <a:solidFill>
                <a:srgbClr val="002060"/>
              </a:solidFill>
            </a:endParaRPr>
          </a:p>
        </p:txBody>
      </p:sp>
      <p:sp>
        <p:nvSpPr>
          <p:cNvPr id="8" name="Title 1">
            <a:extLst>
              <a:ext uri="{FF2B5EF4-FFF2-40B4-BE49-F238E27FC236}">
                <a16:creationId xmlns:a16="http://schemas.microsoft.com/office/drawing/2014/main" id="{A752551B-E1A0-49DC-8CEE-7A7C67986BE3}"/>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Time plan </a:t>
            </a:r>
            <a:r>
              <a:rPr lang="en-US" sz="3200" i="1" dirty="0">
                <a:solidFill>
                  <a:srgbClr val="002060"/>
                </a:solidFill>
                <a:latin typeface="+mn-lt"/>
              </a:rPr>
              <a:t>(cont.)</a:t>
            </a:r>
            <a:endParaRPr lang="en-US" sz="4000" i="1" dirty="0">
              <a:solidFill>
                <a:srgbClr val="002060"/>
              </a:solidFill>
              <a:latin typeface="+mn-lt"/>
            </a:endParaRPr>
          </a:p>
        </p:txBody>
      </p:sp>
      <p:sp>
        <p:nvSpPr>
          <p:cNvPr id="9" name="Content Placeholder 2">
            <a:extLst>
              <a:ext uri="{FF2B5EF4-FFF2-40B4-BE49-F238E27FC236}">
                <a16:creationId xmlns:a16="http://schemas.microsoft.com/office/drawing/2014/main" id="{1F9E0636-98D0-4C83-9BE0-CB04860DD0D0}"/>
              </a:ext>
            </a:extLst>
          </p:cNvPr>
          <p:cNvSpPr txBox="1">
            <a:spLocks/>
          </p:cNvSpPr>
          <p:nvPr/>
        </p:nvSpPr>
        <p:spPr>
          <a:xfrm>
            <a:off x="838200" y="1230377"/>
            <a:ext cx="10515600" cy="45233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Aft>
                <a:spcPts val="800"/>
              </a:spcAft>
              <a:buNone/>
            </a:pPr>
            <a:r>
              <a:rPr lang="en-US" sz="2900" b="1" dirty="0">
                <a:solidFill>
                  <a:srgbClr val="009BD2"/>
                </a:solidFill>
                <a:ea typeface="Calibri" panose="020F0502020204030204" pitchFamily="34" charset="0"/>
                <a:cs typeface="Arial" panose="020B0604020202020204" pitchFamily="34" charset="0"/>
              </a:rPr>
              <a:t>From 3-2-2018 to 1-7-2018</a:t>
            </a:r>
          </a:p>
          <a:p>
            <a:pPr marL="0" indent="0">
              <a:lnSpc>
                <a:spcPct val="107000"/>
              </a:lnSpc>
              <a:spcAft>
                <a:spcPts val="800"/>
              </a:spcAft>
              <a:buNone/>
            </a:pPr>
            <a:r>
              <a:rPr lang="en-US" sz="2500" b="1" dirty="0">
                <a:solidFill>
                  <a:schemeClr val="accent6">
                    <a:lumMod val="75000"/>
                  </a:schemeClr>
                </a:solidFill>
                <a:ea typeface="Calibri" panose="020F0502020204030204" pitchFamily="34" charset="0"/>
                <a:cs typeface="Arial" panose="020B0604020202020204" pitchFamily="34" charset="0"/>
              </a:rPr>
              <a:t>Release 2:	</a:t>
            </a:r>
            <a:r>
              <a:rPr lang="en-US" sz="2500" dirty="0">
                <a:solidFill>
                  <a:srgbClr val="FF0000"/>
                </a:solidFill>
                <a:ea typeface="Calibri" panose="020F0502020204030204" pitchFamily="34" charset="0"/>
                <a:cs typeface="Arial" panose="020B0604020202020204" pitchFamily="34" charset="0"/>
              </a:rPr>
              <a:t>(28 days)</a:t>
            </a:r>
          </a:p>
          <a:p>
            <a:pPr>
              <a:lnSpc>
                <a:spcPct val="107000"/>
              </a:lnSpc>
              <a:spcBef>
                <a:spcPts val="0"/>
              </a:spcBef>
            </a:pPr>
            <a:r>
              <a:rPr lang="en-US" sz="2500" dirty="0">
                <a:ea typeface="Calibri" panose="020F0502020204030204" pitchFamily="34" charset="0"/>
                <a:cs typeface="Arial" panose="020B0604020202020204" pitchFamily="34" charset="0"/>
              </a:rPr>
              <a:t>Medical organizations</a:t>
            </a:r>
          </a:p>
          <a:p>
            <a:pPr>
              <a:lnSpc>
                <a:spcPct val="107000"/>
              </a:lnSpc>
              <a:spcBef>
                <a:spcPts val="0"/>
              </a:spcBef>
            </a:pPr>
            <a:r>
              <a:rPr lang="en-US" sz="2500" dirty="0">
                <a:ea typeface="Calibri" panose="020F0502020204030204" pitchFamily="34" charset="0"/>
                <a:cs typeface="Arial" panose="020B0604020202020204" pitchFamily="34" charset="0"/>
              </a:rPr>
              <a:t>Search functionality</a:t>
            </a:r>
          </a:p>
          <a:p>
            <a:pPr>
              <a:lnSpc>
                <a:spcPct val="107000"/>
              </a:lnSpc>
              <a:spcBef>
                <a:spcPts val="0"/>
              </a:spcBef>
              <a:spcAft>
                <a:spcPts val="800"/>
              </a:spcAft>
            </a:pPr>
            <a:r>
              <a:rPr lang="en-US" sz="2500" dirty="0">
                <a:ea typeface="Calibri" panose="020F0502020204030204" pitchFamily="34" charset="0"/>
                <a:cs typeface="Arial" panose="020B0604020202020204" pitchFamily="34" charset="0"/>
              </a:rPr>
              <a:t>Medicine alternatives</a:t>
            </a:r>
          </a:p>
          <a:p>
            <a:pPr marL="0" indent="0">
              <a:lnSpc>
                <a:spcPct val="107000"/>
              </a:lnSpc>
              <a:spcAft>
                <a:spcPts val="800"/>
              </a:spcAft>
              <a:buNone/>
            </a:pPr>
            <a:r>
              <a:rPr lang="en-US" sz="2500" b="1" dirty="0">
                <a:solidFill>
                  <a:schemeClr val="accent6">
                    <a:lumMod val="75000"/>
                  </a:schemeClr>
                </a:solidFill>
                <a:ea typeface="Calibri" panose="020F0502020204030204" pitchFamily="34" charset="0"/>
                <a:cs typeface="Arial" panose="020B0604020202020204" pitchFamily="34" charset="0"/>
              </a:rPr>
              <a:t>Release 3:</a:t>
            </a:r>
            <a:r>
              <a:rPr lang="en-US" sz="2500" b="1" dirty="0">
                <a:ea typeface="Calibri" panose="020F0502020204030204" pitchFamily="34" charset="0"/>
                <a:cs typeface="Arial" panose="020B0604020202020204" pitchFamily="34" charset="0"/>
              </a:rPr>
              <a:t>	</a:t>
            </a:r>
            <a:r>
              <a:rPr lang="en-US" sz="2500" dirty="0">
                <a:solidFill>
                  <a:srgbClr val="FF0000"/>
                </a:solidFill>
                <a:ea typeface="Calibri" panose="020F0502020204030204" pitchFamily="34" charset="0"/>
                <a:cs typeface="Arial" panose="020B0604020202020204" pitchFamily="34" charset="0"/>
              </a:rPr>
              <a:t>(31 days)</a:t>
            </a:r>
          </a:p>
          <a:p>
            <a:pPr>
              <a:lnSpc>
                <a:spcPct val="107000"/>
              </a:lnSpc>
              <a:spcBef>
                <a:spcPts val="0"/>
              </a:spcBef>
            </a:pPr>
            <a:r>
              <a:rPr lang="en-US" sz="2500" dirty="0">
                <a:ea typeface="Calibri" panose="020F0502020204030204" pitchFamily="34" charset="0"/>
                <a:cs typeface="Arial" panose="020B0604020202020204" pitchFamily="34" charset="0"/>
              </a:rPr>
              <a:t>Prognosis</a:t>
            </a:r>
          </a:p>
          <a:p>
            <a:pPr>
              <a:lnSpc>
                <a:spcPct val="107000"/>
              </a:lnSpc>
              <a:spcBef>
                <a:spcPts val="0"/>
              </a:spcBef>
            </a:pPr>
            <a:r>
              <a:rPr lang="en-US" sz="2500" dirty="0">
                <a:ea typeface="Calibri" panose="020F0502020204030204" pitchFamily="34" charset="0"/>
                <a:cs typeface="Arial" panose="020B0604020202020204" pitchFamily="34" charset="0"/>
              </a:rPr>
              <a:t>Family and friends</a:t>
            </a:r>
          </a:p>
          <a:p>
            <a:pPr>
              <a:lnSpc>
                <a:spcPct val="107000"/>
              </a:lnSpc>
              <a:spcBef>
                <a:spcPts val="0"/>
              </a:spcBef>
              <a:spcAft>
                <a:spcPts val="800"/>
              </a:spcAft>
            </a:pPr>
            <a:r>
              <a:rPr lang="en-US" sz="2500" dirty="0">
                <a:ea typeface="Calibri" panose="020F0502020204030204" pitchFamily="34" charset="0"/>
                <a:cs typeface="Arial" panose="020B0604020202020204" pitchFamily="34" charset="0"/>
              </a:rPr>
              <a:t>SOS signals</a:t>
            </a:r>
          </a:p>
        </p:txBody>
      </p:sp>
    </p:spTree>
    <p:extLst>
      <p:ext uri="{BB962C8B-B14F-4D97-AF65-F5344CB8AC3E}">
        <p14:creationId xmlns:p14="http://schemas.microsoft.com/office/powerpoint/2010/main" val="25980958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4FE9B8AC-8FF5-42E9-9B14-DC92ABE0BDC9}"/>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7A8A9677-5625-4DC8-B767-E42987AC1FE9}"/>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48</a:t>
            </a:fld>
            <a:endParaRPr lang="en-US" sz="2000" b="1" dirty="0">
              <a:solidFill>
                <a:srgbClr val="002060"/>
              </a:solidFill>
            </a:endParaRPr>
          </a:p>
        </p:txBody>
      </p:sp>
      <p:sp>
        <p:nvSpPr>
          <p:cNvPr id="8" name="Title 1">
            <a:extLst>
              <a:ext uri="{FF2B5EF4-FFF2-40B4-BE49-F238E27FC236}">
                <a16:creationId xmlns:a16="http://schemas.microsoft.com/office/drawing/2014/main" id="{A752551B-E1A0-49DC-8CEE-7A7C67986BE3}"/>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Time plan </a:t>
            </a:r>
            <a:r>
              <a:rPr lang="en-US" sz="3200" i="1" dirty="0">
                <a:solidFill>
                  <a:srgbClr val="002060"/>
                </a:solidFill>
                <a:latin typeface="+mn-lt"/>
              </a:rPr>
              <a:t>(cont.)</a:t>
            </a:r>
            <a:endParaRPr lang="en-US" sz="4000" i="1" dirty="0">
              <a:solidFill>
                <a:srgbClr val="002060"/>
              </a:solidFill>
              <a:latin typeface="+mn-lt"/>
            </a:endParaRPr>
          </a:p>
        </p:txBody>
      </p:sp>
      <p:sp>
        <p:nvSpPr>
          <p:cNvPr id="9" name="Content Placeholder 2">
            <a:extLst>
              <a:ext uri="{FF2B5EF4-FFF2-40B4-BE49-F238E27FC236}">
                <a16:creationId xmlns:a16="http://schemas.microsoft.com/office/drawing/2014/main" id="{1F9E0636-98D0-4C83-9BE0-CB04860DD0D0}"/>
              </a:ext>
            </a:extLst>
          </p:cNvPr>
          <p:cNvSpPr txBox="1">
            <a:spLocks/>
          </p:cNvSpPr>
          <p:nvPr/>
        </p:nvSpPr>
        <p:spPr>
          <a:xfrm>
            <a:off x="838200" y="1230376"/>
            <a:ext cx="10515600" cy="37495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Aft>
                <a:spcPts val="800"/>
              </a:spcAft>
              <a:buNone/>
            </a:pPr>
            <a:r>
              <a:rPr lang="en-US" sz="2900" b="1" dirty="0">
                <a:solidFill>
                  <a:srgbClr val="009BD2"/>
                </a:solidFill>
                <a:ea typeface="Calibri" panose="020F0502020204030204" pitchFamily="34" charset="0"/>
                <a:cs typeface="Arial" panose="020B0604020202020204" pitchFamily="34" charset="0"/>
              </a:rPr>
              <a:t>From 3-2-2018 to 1-7-2018</a:t>
            </a:r>
            <a:r>
              <a:rPr lang="en-US" dirty="0">
                <a:solidFill>
                  <a:srgbClr val="009BD2"/>
                </a:solidFill>
                <a:ea typeface="Calibri" panose="020F0502020204030204" pitchFamily="34" charset="0"/>
                <a:cs typeface="Arial" panose="020B0604020202020204" pitchFamily="34" charset="0"/>
              </a:rPr>
              <a:t> </a:t>
            </a:r>
            <a:r>
              <a:rPr lang="en-US" i="1" dirty="0">
                <a:solidFill>
                  <a:srgbClr val="009BD2"/>
                </a:solidFill>
                <a:ea typeface="Calibri" panose="020F0502020204030204" pitchFamily="34" charset="0"/>
                <a:cs typeface="Arial" panose="020B0604020202020204" pitchFamily="34" charset="0"/>
              </a:rPr>
              <a:t>(cont.)</a:t>
            </a:r>
            <a:endParaRPr lang="en-US" sz="2900" b="1" dirty="0">
              <a:solidFill>
                <a:srgbClr val="009BD2"/>
              </a:solidFill>
              <a:ea typeface="Calibri" panose="020F0502020204030204" pitchFamily="34" charset="0"/>
              <a:cs typeface="Arial" panose="020B0604020202020204" pitchFamily="34" charset="0"/>
            </a:endParaRPr>
          </a:p>
          <a:p>
            <a:pPr marL="0" indent="0">
              <a:lnSpc>
                <a:spcPct val="107000"/>
              </a:lnSpc>
              <a:spcAft>
                <a:spcPts val="800"/>
              </a:spcAft>
              <a:buNone/>
            </a:pPr>
            <a:r>
              <a:rPr lang="en-US" sz="2500" b="1" dirty="0">
                <a:solidFill>
                  <a:schemeClr val="accent6">
                    <a:lumMod val="75000"/>
                  </a:schemeClr>
                </a:solidFill>
                <a:ea typeface="Calibri" panose="020F0502020204030204" pitchFamily="34" charset="0"/>
                <a:cs typeface="Arial" panose="020B0604020202020204" pitchFamily="34" charset="0"/>
              </a:rPr>
              <a:t>Release 4:</a:t>
            </a:r>
            <a:r>
              <a:rPr lang="en-US" sz="2500" dirty="0">
                <a:ea typeface="Calibri" panose="020F0502020204030204" pitchFamily="34" charset="0"/>
                <a:cs typeface="Arial" panose="020B0604020202020204" pitchFamily="34" charset="0"/>
              </a:rPr>
              <a:t>	</a:t>
            </a:r>
            <a:r>
              <a:rPr lang="en-US" sz="2500" dirty="0">
                <a:solidFill>
                  <a:srgbClr val="FF0000"/>
                </a:solidFill>
                <a:ea typeface="Calibri" panose="020F0502020204030204" pitchFamily="34" charset="0"/>
                <a:cs typeface="Arial" panose="020B0604020202020204" pitchFamily="34" charset="0"/>
              </a:rPr>
              <a:t>(24 days)</a:t>
            </a:r>
          </a:p>
          <a:p>
            <a:pPr>
              <a:lnSpc>
                <a:spcPct val="107000"/>
              </a:lnSpc>
              <a:spcBef>
                <a:spcPts val="0"/>
              </a:spcBef>
            </a:pPr>
            <a:r>
              <a:rPr lang="en-US" sz="2500" dirty="0">
                <a:ea typeface="Calibri" panose="020F0502020204030204" pitchFamily="34" charset="0"/>
                <a:cs typeface="Arial" panose="020B0604020202020204" pitchFamily="34" charset="0"/>
              </a:rPr>
              <a:t>Search drugs</a:t>
            </a:r>
          </a:p>
          <a:p>
            <a:pPr>
              <a:lnSpc>
                <a:spcPct val="107000"/>
              </a:lnSpc>
              <a:spcBef>
                <a:spcPts val="0"/>
              </a:spcBef>
              <a:spcAft>
                <a:spcPts val="800"/>
              </a:spcAft>
            </a:pPr>
            <a:r>
              <a:rPr lang="en-US" sz="2500" dirty="0">
                <a:ea typeface="Calibri" panose="020F0502020204030204" pitchFamily="34" charset="0"/>
                <a:cs typeface="Arial" panose="020B0604020202020204" pitchFamily="34" charset="0"/>
              </a:rPr>
              <a:t>Demo preparation</a:t>
            </a:r>
          </a:p>
          <a:p>
            <a:pPr marL="0" indent="0">
              <a:lnSpc>
                <a:spcPct val="107000"/>
              </a:lnSpc>
              <a:spcAft>
                <a:spcPts val="800"/>
              </a:spcAft>
              <a:buNone/>
            </a:pPr>
            <a:r>
              <a:rPr lang="en-US" sz="2500" dirty="0">
                <a:ea typeface="Calibri" panose="020F0502020204030204" pitchFamily="34" charset="0"/>
                <a:cs typeface="Arial" panose="020B0604020202020204" pitchFamily="34" charset="0"/>
              </a:rPr>
              <a:t>Final documentation</a:t>
            </a:r>
          </a:p>
        </p:txBody>
      </p:sp>
    </p:spTree>
    <p:extLst>
      <p:ext uri="{BB962C8B-B14F-4D97-AF65-F5344CB8AC3E}">
        <p14:creationId xmlns:p14="http://schemas.microsoft.com/office/powerpoint/2010/main" val="10851806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t>Introduction (motivation and problem statement)</a:t>
            </a:r>
          </a:p>
          <a:p>
            <a:r>
              <a:rPr lang="en-US" sz="2500" dirty="0"/>
              <a:t>Related work</a:t>
            </a:r>
          </a:p>
          <a:p>
            <a:r>
              <a:rPr lang="en-US" sz="2500" dirty="0"/>
              <a:t>System analysis and design</a:t>
            </a:r>
          </a:p>
          <a:p>
            <a:r>
              <a:rPr lang="en-US" sz="2500" dirty="0"/>
              <a:t>System structure and dynamic behavior</a:t>
            </a:r>
          </a:p>
          <a:p>
            <a:r>
              <a:rPr lang="en-US" sz="2500" dirty="0"/>
              <a:t>Tools used</a:t>
            </a:r>
          </a:p>
          <a:p>
            <a:r>
              <a:rPr lang="en-US" sz="2500" dirty="0"/>
              <a:t>Video Demo</a:t>
            </a:r>
          </a:p>
          <a:p>
            <a:r>
              <a:rPr lang="en-US" sz="2500" dirty="0"/>
              <a:t>System Testing</a:t>
            </a:r>
          </a:p>
          <a:p>
            <a:r>
              <a:rPr lang="en-US" sz="2500" dirty="0"/>
              <a:t>Time plan</a:t>
            </a:r>
          </a:p>
          <a:p>
            <a:r>
              <a:rPr lang="en-US" sz="2500" dirty="0">
                <a:solidFill>
                  <a:srgbClr val="FF0000"/>
                </a:solidFill>
              </a:rPr>
              <a:t>Future work</a:t>
            </a:r>
          </a:p>
          <a:p>
            <a:r>
              <a:rPr lang="en-US" sz="2500" dirty="0"/>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49</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3129508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7407DAF-7680-4628-ADC0-01F8FC644D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7579" y="1682512"/>
            <a:ext cx="6616841" cy="37139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8" name="Subtitle 2">
            <a:extLst>
              <a:ext uri="{FF2B5EF4-FFF2-40B4-BE49-F238E27FC236}">
                <a16:creationId xmlns:a16="http://schemas.microsoft.com/office/drawing/2014/main" id="{2DA3A5AF-AFE6-4175-916E-01CBE54874CA}"/>
              </a:ext>
            </a:extLst>
          </p:cNvPr>
          <p:cNvSpPr>
            <a:spLocks noGrp="1"/>
          </p:cNvSpPr>
          <p:nvPr>
            <p:ph type="subTitle" idx="1"/>
          </p:nvPr>
        </p:nvSpPr>
        <p:spPr>
          <a:xfrm>
            <a:off x="1523998" y="5928360"/>
            <a:ext cx="9144001" cy="929639"/>
          </a:xfrm>
        </p:spPr>
        <p:txBody>
          <a:bodyPr>
            <a:normAutofit/>
          </a:bodyPr>
          <a:lstStyle/>
          <a:p>
            <a:r>
              <a:rPr lang="en-US" sz="2500" b="1" dirty="0">
                <a:solidFill>
                  <a:schemeClr val="bg1"/>
                </a:solidFill>
              </a:rPr>
              <a:t>Egyptian Ministry of Health</a:t>
            </a:r>
          </a:p>
          <a:p>
            <a:r>
              <a:rPr lang="en-US" sz="2500" b="1" dirty="0">
                <a:solidFill>
                  <a:schemeClr val="bg1"/>
                </a:solidFill>
              </a:rPr>
              <a:t>2017</a:t>
            </a:r>
          </a:p>
        </p:txBody>
      </p:sp>
      <p:sp>
        <p:nvSpPr>
          <p:cNvPr id="5" name="Title 1">
            <a:extLst>
              <a:ext uri="{FF2B5EF4-FFF2-40B4-BE49-F238E27FC236}">
                <a16:creationId xmlns:a16="http://schemas.microsoft.com/office/drawing/2014/main" id="{654C7E27-D044-4278-92C4-4F39271C70BB}"/>
              </a:ext>
            </a:extLst>
          </p:cNvPr>
          <p:cNvSpPr txBox="1">
            <a:spLocks/>
          </p:cNvSpPr>
          <p:nvPr/>
        </p:nvSpPr>
        <p:spPr>
          <a:xfrm>
            <a:off x="1524000" y="393492"/>
            <a:ext cx="9144000" cy="622508"/>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rgbClr val="002060"/>
                </a:solidFill>
                <a:latin typeface="+mn-lt"/>
              </a:rPr>
              <a:t>50% shortage in ICUs</a:t>
            </a:r>
          </a:p>
        </p:txBody>
      </p:sp>
      <p:sp>
        <p:nvSpPr>
          <p:cNvPr id="7" name="Oval 6">
            <a:extLst>
              <a:ext uri="{FF2B5EF4-FFF2-40B4-BE49-F238E27FC236}">
                <a16:creationId xmlns:a16="http://schemas.microsoft.com/office/drawing/2014/main" id="{6039096E-CA89-4C26-9E03-027F02F6B59C}"/>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08DDA94A-62E0-49DD-8900-B33A0A56CE1D}"/>
              </a:ext>
            </a:extLst>
          </p:cNvPr>
          <p:cNvSpPr>
            <a:spLocks noGrp="1"/>
          </p:cNvSpPr>
          <p:nvPr>
            <p:ph type="sldNum" sz="quarter" idx="12"/>
          </p:nvPr>
        </p:nvSpPr>
        <p:spPr>
          <a:xfrm>
            <a:off x="11482613" y="6234112"/>
            <a:ext cx="351971" cy="365125"/>
          </a:xfrm>
        </p:spPr>
        <p:txBody>
          <a:bodyPr/>
          <a:lstStyle/>
          <a:p>
            <a:pPr algn="ctr"/>
            <a:fld id="{0EA7D88E-D7BB-4763-9B64-85DD2A2D5E8C}" type="slidenum">
              <a:rPr lang="en-US" sz="2000" b="1" smtClean="0">
                <a:solidFill>
                  <a:srgbClr val="002060"/>
                </a:solidFill>
              </a:rPr>
              <a:pPr algn="ctr"/>
              <a:t>5</a:t>
            </a:fld>
            <a:endParaRPr lang="en-US" sz="2000" b="1" dirty="0">
              <a:solidFill>
                <a:srgbClr val="002060"/>
              </a:solidFill>
            </a:endParaRPr>
          </a:p>
        </p:txBody>
      </p:sp>
    </p:spTree>
    <p:extLst>
      <p:ext uri="{BB962C8B-B14F-4D97-AF65-F5344CB8AC3E}">
        <p14:creationId xmlns:p14="http://schemas.microsoft.com/office/powerpoint/2010/main" val="287164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solidFill>
                  <a:srgbClr val="FF0000"/>
                </a:solidFill>
              </a:rPr>
              <a:t>Recommendation</a:t>
            </a:r>
            <a:r>
              <a:rPr lang="en-US" sz="2500" dirty="0"/>
              <a:t> subsystem</a:t>
            </a:r>
          </a:p>
          <a:p>
            <a:pPr marL="457200" lvl="1" indent="0">
              <a:buNone/>
            </a:pPr>
            <a:r>
              <a:rPr lang="en-US" sz="2100" dirty="0"/>
              <a:t>Rate services and recommend top rated services to users</a:t>
            </a:r>
          </a:p>
          <a:p>
            <a:r>
              <a:rPr lang="en-US" sz="2500" dirty="0"/>
              <a:t>Integration with </a:t>
            </a:r>
            <a:r>
              <a:rPr lang="en-US" sz="2500" dirty="0">
                <a:solidFill>
                  <a:srgbClr val="FF0000"/>
                </a:solidFill>
              </a:rPr>
              <a:t>google maps</a:t>
            </a:r>
          </a:p>
          <a:p>
            <a:pPr marL="457200" lvl="1" indent="0">
              <a:buNone/>
            </a:pPr>
            <a:r>
              <a:rPr lang="en-US" sz="2100" dirty="0"/>
              <a:t>Use google places API to give more power to search functionality</a:t>
            </a:r>
          </a:p>
          <a:p>
            <a:r>
              <a:rPr lang="en-US" sz="2500" dirty="0">
                <a:solidFill>
                  <a:srgbClr val="FF0000"/>
                </a:solidFill>
              </a:rPr>
              <a:t>Pharmacy</a:t>
            </a:r>
            <a:r>
              <a:rPr lang="en-US" sz="2500" dirty="0"/>
              <a:t> subsystem</a:t>
            </a:r>
          </a:p>
          <a:p>
            <a:pPr marL="457200" lvl="1" indent="0">
              <a:buNone/>
            </a:pPr>
            <a:r>
              <a:rPr lang="en-US" sz="2100" dirty="0"/>
              <a:t>Add pharmacy transactions (e.g. sell a drug)</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50</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Future work</a:t>
            </a:r>
          </a:p>
        </p:txBody>
      </p:sp>
    </p:spTree>
    <p:extLst>
      <p:ext uri="{BB962C8B-B14F-4D97-AF65-F5344CB8AC3E}">
        <p14:creationId xmlns:p14="http://schemas.microsoft.com/office/powerpoint/2010/main" val="699960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750"/>
                                        <p:tgtEl>
                                          <p:spTgt spid="3">
                                            <p:txEl>
                                              <p:pRg st="4" end="4"/>
                                            </p:txEl>
                                          </p:spTgt>
                                        </p:tgtEl>
                                      </p:cBhvr>
                                    </p:animEffect>
                                    <p:anim calcmode="lin" valueType="num">
                                      <p:cBhvr>
                                        <p:cTn id="32" dur="7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750" fill="hold"/>
                                        <p:tgtEl>
                                          <p:spTgt spid="3">
                                            <p:txEl>
                                              <p:pRg st="4" end="4"/>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750"/>
                                        <p:tgtEl>
                                          <p:spTgt spid="3">
                                            <p:txEl>
                                              <p:pRg st="5" end="5"/>
                                            </p:txEl>
                                          </p:spTgt>
                                        </p:tgtEl>
                                      </p:cBhvr>
                                    </p:animEffect>
                                    <p:anim calcmode="lin" valueType="num">
                                      <p:cBhvr>
                                        <p:cTn id="37" dur="75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8" dur="75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t>Introduction (motivation and problem statement)</a:t>
            </a:r>
          </a:p>
          <a:p>
            <a:r>
              <a:rPr lang="en-US" sz="2500" dirty="0"/>
              <a:t>Related work</a:t>
            </a:r>
          </a:p>
          <a:p>
            <a:r>
              <a:rPr lang="en-US" sz="2500" dirty="0"/>
              <a:t>System analysis and design</a:t>
            </a:r>
          </a:p>
          <a:p>
            <a:r>
              <a:rPr lang="en-US" sz="2500" dirty="0"/>
              <a:t>System structure and dynamic behavior</a:t>
            </a:r>
          </a:p>
          <a:p>
            <a:r>
              <a:rPr lang="en-US" sz="2500" dirty="0"/>
              <a:t>Tools used</a:t>
            </a:r>
          </a:p>
          <a:p>
            <a:r>
              <a:rPr lang="en-US" sz="2500" dirty="0"/>
              <a:t>Video Demo</a:t>
            </a:r>
          </a:p>
          <a:p>
            <a:r>
              <a:rPr lang="en-US" sz="2500" dirty="0"/>
              <a:t>System Testing</a:t>
            </a:r>
          </a:p>
          <a:p>
            <a:r>
              <a:rPr lang="en-US" sz="2500" dirty="0"/>
              <a:t>Time plan</a:t>
            </a:r>
          </a:p>
          <a:p>
            <a:r>
              <a:rPr lang="en-US" sz="2500" dirty="0"/>
              <a:t>Future work</a:t>
            </a:r>
          </a:p>
          <a:p>
            <a:r>
              <a:rPr lang="en-US" sz="2500" dirty="0">
                <a:solidFill>
                  <a:srgbClr val="FF0000"/>
                </a:solidFill>
              </a:rPr>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51</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35327947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solidFill>
                  <a:srgbClr val="FF0000"/>
                </a:solidFill>
              </a:rPr>
              <a:t>Stakeholders’</a:t>
            </a:r>
            <a:r>
              <a:rPr lang="en-US" sz="2500" dirty="0"/>
              <a:t> availability</a:t>
            </a:r>
          </a:p>
          <a:p>
            <a:pPr marL="457200" lvl="1" indent="0">
              <a:buNone/>
            </a:pPr>
            <a:r>
              <a:rPr lang="en-US" sz="2100" dirty="0"/>
              <a:t>Almost no answers for our online survey</a:t>
            </a:r>
          </a:p>
          <a:p>
            <a:r>
              <a:rPr lang="en-US" sz="2500" dirty="0">
                <a:solidFill>
                  <a:srgbClr val="FF0000"/>
                </a:solidFill>
              </a:rPr>
              <a:t>Data</a:t>
            </a:r>
            <a:r>
              <a:rPr lang="en-US" sz="2500" dirty="0"/>
              <a:t> gathering</a:t>
            </a:r>
          </a:p>
          <a:p>
            <a:pPr marL="457200" lvl="1" indent="0">
              <a:buNone/>
            </a:pPr>
            <a:r>
              <a:rPr lang="en-US" sz="2100" dirty="0"/>
              <a:t>For example, dataset with drugs are missing active ingredients</a:t>
            </a:r>
          </a:p>
          <a:p>
            <a:r>
              <a:rPr lang="en-US" sz="2500" dirty="0">
                <a:solidFill>
                  <a:srgbClr val="FF0000"/>
                </a:solidFill>
              </a:rPr>
              <a:t>Other projects</a:t>
            </a:r>
            <a:r>
              <a:rPr lang="en-US" sz="2500" dirty="0"/>
              <a:t> conflicting with our time plan</a:t>
            </a:r>
          </a:p>
          <a:p>
            <a:pPr marL="457200" lvl="1" indent="0">
              <a:buNone/>
            </a:pPr>
            <a:r>
              <a:rPr lang="en-US" sz="2100" dirty="0"/>
              <a:t>ERP project was submitted after final exams!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52</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Challenges</a:t>
            </a:r>
          </a:p>
        </p:txBody>
      </p:sp>
    </p:spTree>
    <p:extLst>
      <p:ext uri="{BB962C8B-B14F-4D97-AF65-F5344CB8AC3E}">
        <p14:creationId xmlns:p14="http://schemas.microsoft.com/office/powerpoint/2010/main" val="2258049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750"/>
                                        <p:tgtEl>
                                          <p:spTgt spid="3">
                                            <p:txEl>
                                              <p:pRg st="2" end="2"/>
                                            </p:txEl>
                                          </p:spTgt>
                                        </p:tgtEl>
                                      </p:cBhvr>
                                    </p:animEffect>
                                    <p:anim calcmode="lin" valueType="num">
                                      <p:cBhvr>
                                        <p:cTn id="20" dur="7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750" fill="hold"/>
                                        <p:tgtEl>
                                          <p:spTgt spid="3">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750"/>
                                        <p:tgtEl>
                                          <p:spTgt spid="3">
                                            <p:txEl>
                                              <p:pRg st="3" end="3"/>
                                            </p:txEl>
                                          </p:spTgt>
                                        </p:tgtEl>
                                      </p:cBhvr>
                                    </p:animEffect>
                                    <p:anim calcmode="lin" valueType="num">
                                      <p:cBhvr>
                                        <p:cTn id="25" dur="7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7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750"/>
                                        <p:tgtEl>
                                          <p:spTgt spid="3">
                                            <p:txEl>
                                              <p:pRg st="4" end="4"/>
                                            </p:txEl>
                                          </p:spTgt>
                                        </p:tgtEl>
                                      </p:cBhvr>
                                    </p:animEffect>
                                    <p:anim calcmode="lin" valueType="num">
                                      <p:cBhvr>
                                        <p:cTn id="32" dur="7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750" fill="hold"/>
                                        <p:tgtEl>
                                          <p:spTgt spid="3">
                                            <p:txEl>
                                              <p:pRg st="4" end="4"/>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750"/>
                                        <p:tgtEl>
                                          <p:spTgt spid="3">
                                            <p:txEl>
                                              <p:pRg st="5" end="5"/>
                                            </p:txEl>
                                          </p:spTgt>
                                        </p:tgtEl>
                                      </p:cBhvr>
                                    </p:animEffect>
                                    <p:anim calcmode="lin" valueType="num">
                                      <p:cBhvr>
                                        <p:cTn id="37" dur="75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8" dur="75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D4475048-EF59-4097-A487-53709C9F64DE}"/>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AB35E43E-5DF1-4D21-B931-9926169BD848}"/>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53</a:t>
            </a:fld>
            <a:endParaRPr lang="en-US" sz="2000" b="1" dirty="0">
              <a:solidFill>
                <a:srgbClr val="002060"/>
              </a:solidFill>
            </a:endParaRPr>
          </a:p>
        </p:txBody>
      </p:sp>
      <p:sp>
        <p:nvSpPr>
          <p:cNvPr id="8" name="Title 1">
            <a:extLst>
              <a:ext uri="{FF2B5EF4-FFF2-40B4-BE49-F238E27FC236}">
                <a16:creationId xmlns:a16="http://schemas.microsoft.com/office/drawing/2014/main" id="{3962A769-286D-4537-A57D-1BC1798F2DCA}"/>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References</a:t>
            </a:r>
            <a:endParaRPr lang="en-US" sz="4000" dirty="0">
              <a:solidFill>
                <a:srgbClr val="002060"/>
              </a:solidFill>
              <a:latin typeface="+mn-lt"/>
            </a:endParaRPr>
          </a:p>
        </p:txBody>
      </p:sp>
      <p:sp>
        <p:nvSpPr>
          <p:cNvPr id="9" name="Content Placeholder 2">
            <a:extLst>
              <a:ext uri="{FF2B5EF4-FFF2-40B4-BE49-F238E27FC236}">
                <a16:creationId xmlns:a16="http://schemas.microsoft.com/office/drawing/2014/main" id="{C8DC00B6-7771-4B73-9ECC-410AA496EEB4}"/>
              </a:ext>
            </a:extLst>
          </p:cNvPr>
          <p:cNvSpPr txBox="1">
            <a:spLocks/>
          </p:cNvSpPr>
          <p:nvPr/>
        </p:nvSpPr>
        <p:spPr>
          <a:xfrm>
            <a:off x="838200" y="1230377"/>
            <a:ext cx="10515600" cy="43972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n-US" sz="2500" dirty="0"/>
              <a:t>Washington Institute of Medicine (IOM) report, 2006 [Internet] [Uploaded in January 2017], available from: </a:t>
            </a:r>
            <a:r>
              <a:rPr lang="en-US" sz="2500" u="sng" dirty="0">
                <a:hlinkClick r:id="rId2"/>
              </a:rPr>
              <a:t>http://content.time.com/time/health/article/0,8599,1578074,00.html</a:t>
            </a:r>
            <a:endParaRPr lang="en-US" sz="2500" dirty="0"/>
          </a:p>
          <a:p>
            <a:pPr lvl="0"/>
            <a:r>
              <a:rPr lang="en-US" sz="2500" dirty="0"/>
              <a:t>Article by </a:t>
            </a:r>
            <a:r>
              <a:rPr lang="en-US" sz="2500" i="1" dirty="0" err="1"/>
              <a:t>Entisar</a:t>
            </a:r>
            <a:r>
              <a:rPr lang="en-US" sz="2500" i="1" dirty="0"/>
              <a:t> El-</a:t>
            </a:r>
            <a:r>
              <a:rPr lang="en-US" sz="2500" i="1" dirty="0" err="1"/>
              <a:t>Samany</a:t>
            </a:r>
            <a:r>
              <a:rPr lang="en-US" sz="2500" dirty="0"/>
              <a:t>, [Internet] [Uploaded in December 2011], available from: </a:t>
            </a:r>
            <a:r>
              <a:rPr lang="en-US" sz="2500" u="sng" dirty="0">
                <a:hlinkClick r:id="rId3"/>
              </a:rPr>
              <a:t>https://www.sudaress.com/alintibaha/6247</a:t>
            </a:r>
            <a:endParaRPr lang="en-US" sz="2500" dirty="0"/>
          </a:p>
          <a:p>
            <a:pPr lvl="0"/>
            <a:r>
              <a:rPr lang="en-US" sz="2500" dirty="0"/>
              <a:t>El-</a:t>
            </a:r>
            <a:r>
              <a:rPr lang="en-US" sz="2500" dirty="0" err="1"/>
              <a:t>Bawaba</a:t>
            </a:r>
            <a:r>
              <a:rPr lang="en-US" sz="2500" dirty="0"/>
              <a:t> News report, [Internet] [Uploaded in September 2017], available from: </a:t>
            </a:r>
            <a:r>
              <a:rPr lang="en-US" sz="2500" u="sng" dirty="0">
                <a:hlinkClick r:id="rId4"/>
              </a:rPr>
              <a:t>http://www.albawabhnews.com/1504049</a:t>
            </a:r>
            <a:endParaRPr lang="en-US" sz="2500" u="sng" dirty="0"/>
          </a:p>
          <a:p>
            <a:pPr lvl="0"/>
            <a:r>
              <a:rPr lang="en-US" sz="2500" dirty="0"/>
              <a:t>Microsoft </a:t>
            </a:r>
            <a:r>
              <a:rPr lang="en-US" sz="2500" dirty="0" err="1"/>
              <a:t>ASP.Net</a:t>
            </a:r>
            <a:r>
              <a:rPr lang="en-US" sz="2500" dirty="0"/>
              <a:t> documentation, [Internet], available from: </a:t>
            </a:r>
            <a:r>
              <a:rPr lang="en-US" sz="2500" dirty="0">
                <a:hlinkClick r:id="rId5"/>
              </a:rPr>
              <a:t>https://docs.microsoft.com/en-us/aspnet/tutorials</a:t>
            </a:r>
            <a:endParaRPr lang="en-US" sz="2500" dirty="0"/>
          </a:p>
          <a:p>
            <a:pPr lvl="0"/>
            <a:r>
              <a:rPr lang="en-US" sz="2500" dirty="0"/>
              <a:t>Testcase documentation methodology, [Internet] [Uploaded in June 2016], available from: </a:t>
            </a:r>
            <a:r>
              <a:rPr lang="en-US" sz="2500" dirty="0">
                <a:hlinkClick r:id="rId6"/>
              </a:rPr>
              <a:t>https://www.guru99.com/test-case.html</a:t>
            </a:r>
            <a:endParaRPr lang="en-US" sz="2500" dirty="0"/>
          </a:p>
        </p:txBody>
      </p:sp>
    </p:spTree>
    <p:extLst>
      <p:ext uri="{BB962C8B-B14F-4D97-AF65-F5344CB8AC3E}">
        <p14:creationId xmlns:p14="http://schemas.microsoft.com/office/powerpoint/2010/main" val="36257610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D4475048-EF59-4097-A487-53709C9F64DE}"/>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AB35E43E-5DF1-4D21-B931-9926169BD848}"/>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54</a:t>
            </a:fld>
            <a:endParaRPr lang="en-US" sz="2000" b="1" dirty="0">
              <a:solidFill>
                <a:srgbClr val="002060"/>
              </a:solidFill>
            </a:endParaRPr>
          </a:p>
        </p:txBody>
      </p:sp>
      <p:sp>
        <p:nvSpPr>
          <p:cNvPr id="8" name="Title 1">
            <a:extLst>
              <a:ext uri="{FF2B5EF4-FFF2-40B4-BE49-F238E27FC236}">
                <a16:creationId xmlns:a16="http://schemas.microsoft.com/office/drawing/2014/main" id="{3962A769-286D-4537-A57D-1BC1798F2DCA}"/>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References </a:t>
            </a:r>
            <a:r>
              <a:rPr lang="en-US" sz="3200" i="1" dirty="0">
                <a:solidFill>
                  <a:srgbClr val="002060"/>
                </a:solidFill>
                <a:latin typeface="+mn-lt"/>
              </a:rPr>
              <a:t>(Cont.)</a:t>
            </a:r>
            <a:endParaRPr lang="en-US" sz="3200" dirty="0">
              <a:solidFill>
                <a:srgbClr val="002060"/>
              </a:solidFill>
              <a:latin typeface="+mn-lt"/>
            </a:endParaRPr>
          </a:p>
        </p:txBody>
      </p:sp>
      <p:sp>
        <p:nvSpPr>
          <p:cNvPr id="9" name="Content Placeholder 2">
            <a:extLst>
              <a:ext uri="{FF2B5EF4-FFF2-40B4-BE49-F238E27FC236}">
                <a16:creationId xmlns:a16="http://schemas.microsoft.com/office/drawing/2014/main" id="{C8DC00B6-7771-4B73-9ECC-410AA496EEB4}"/>
              </a:ext>
            </a:extLst>
          </p:cNvPr>
          <p:cNvSpPr txBox="1">
            <a:spLocks/>
          </p:cNvSpPr>
          <p:nvPr/>
        </p:nvSpPr>
        <p:spPr>
          <a:xfrm>
            <a:off x="838200" y="1230377"/>
            <a:ext cx="10515600" cy="43972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n-US" sz="2500" dirty="0"/>
              <a:t>Abstract writing methodology [Internet] [Uploaded in May 2015], available from: </a:t>
            </a:r>
            <a:r>
              <a:rPr lang="en-US" sz="2500" u="sng" dirty="0">
                <a:hlinkClick r:id="rId2"/>
              </a:rPr>
              <a:t>https://www.wikihow.com/Write-an-Abstract</a:t>
            </a:r>
            <a:endParaRPr lang="en-US" sz="2500" u="sng" dirty="0"/>
          </a:p>
          <a:p>
            <a:pPr lvl="0"/>
            <a:r>
              <a:rPr lang="en-US" sz="2500" dirty="0"/>
              <a:t>Internet usage statistics in Egypt, [Internet] [Uploaded in July 2016], available from: </a:t>
            </a:r>
            <a:r>
              <a:rPr lang="en-US" sz="2500" dirty="0">
                <a:hlinkClick r:id="rId3"/>
              </a:rPr>
              <a:t>http://www.internetlivestats.com/internet-users/egypt/</a:t>
            </a:r>
            <a:endParaRPr lang="en-US" sz="2500" dirty="0"/>
          </a:p>
          <a:p>
            <a:pPr lvl="0"/>
            <a:r>
              <a:rPr lang="en-US" sz="2500" dirty="0"/>
              <a:t>System design tutorials [Internet], available from: </a:t>
            </a:r>
            <a:r>
              <a:rPr lang="en-US" sz="2500" dirty="0">
                <a:hlinkClick r:id="rId4"/>
              </a:rPr>
              <a:t>https://www.pluralsight.com/digitaltutors</a:t>
            </a:r>
            <a:endParaRPr lang="en-US" sz="2500" dirty="0"/>
          </a:p>
          <a:p>
            <a:pPr lvl="0"/>
            <a:r>
              <a:rPr lang="en-US" sz="2500" dirty="0"/>
              <a:t>Article by </a:t>
            </a:r>
            <a:r>
              <a:rPr lang="en-US" sz="2500" i="1" dirty="0"/>
              <a:t>Rahul Rajat Singh</a:t>
            </a:r>
            <a:r>
              <a:rPr lang="en-US" sz="2500" dirty="0"/>
              <a:t> [Internet] [Uploaded in May 2014], available from: </a:t>
            </a:r>
            <a:r>
              <a:rPr lang="en-US" sz="2500" dirty="0">
                <a:hlinkClick r:id="rId5"/>
              </a:rPr>
              <a:t>https://www.codeproject.com/Articles/770156/Understanding-Repository-and-Unit-of-Work-Pattern</a:t>
            </a:r>
            <a:endParaRPr lang="en-US" sz="2500" dirty="0"/>
          </a:p>
          <a:p>
            <a:pPr lvl="0"/>
            <a:r>
              <a:rPr lang="en-US" sz="2500" dirty="0"/>
              <a:t>Smooth graphics in C# [Internet] [Uploaded in January 2015], available from: </a:t>
            </a:r>
            <a:r>
              <a:rPr lang="en-US" sz="2500" dirty="0">
                <a:hlinkClick r:id="rId6"/>
              </a:rPr>
              <a:t>http://csharphelper.com/blog/2015/01/draw-smooth-graphics-in-c/</a:t>
            </a:r>
            <a:endParaRPr lang="en-US" sz="2500" dirty="0"/>
          </a:p>
          <a:p>
            <a:pPr marL="0" lvl="0" indent="0">
              <a:buNone/>
            </a:pPr>
            <a:endParaRPr lang="en-US" sz="2500" dirty="0"/>
          </a:p>
        </p:txBody>
      </p:sp>
    </p:spTree>
    <p:extLst>
      <p:ext uri="{BB962C8B-B14F-4D97-AF65-F5344CB8AC3E}">
        <p14:creationId xmlns:p14="http://schemas.microsoft.com/office/powerpoint/2010/main" val="31242331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D4475048-EF59-4097-A487-53709C9F64DE}"/>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AB35E43E-5DF1-4D21-B931-9926169BD848}"/>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55</a:t>
            </a:fld>
            <a:endParaRPr lang="en-US" sz="2000" b="1" dirty="0">
              <a:solidFill>
                <a:srgbClr val="002060"/>
              </a:solidFill>
            </a:endParaRPr>
          </a:p>
        </p:txBody>
      </p:sp>
      <p:sp>
        <p:nvSpPr>
          <p:cNvPr id="8" name="Title 1">
            <a:extLst>
              <a:ext uri="{FF2B5EF4-FFF2-40B4-BE49-F238E27FC236}">
                <a16:creationId xmlns:a16="http://schemas.microsoft.com/office/drawing/2014/main" id="{3962A769-286D-4537-A57D-1BC1798F2DCA}"/>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References </a:t>
            </a:r>
            <a:r>
              <a:rPr lang="en-US" sz="3200" i="1" dirty="0">
                <a:solidFill>
                  <a:srgbClr val="002060"/>
                </a:solidFill>
                <a:latin typeface="+mn-lt"/>
              </a:rPr>
              <a:t>(Cont.)</a:t>
            </a:r>
            <a:endParaRPr lang="en-US" sz="3200" dirty="0">
              <a:solidFill>
                <a:srgbClr val="002060"/>
              </a:solidFill>
              <a:latin typeface="+mn-lt"/>
            </a:endParaRPr>
          </a:p>
        </p:txBody>
      </p:sp>
      <p:sp>
        <p:nvSpPr>
          <p:cNvPr id="9" name="Content Placeholder 2">
            <a:extLst>
              <a:ext uri="{FF2B5EF4-FFF2-40B4-BE49-F238E27FC236}">
                <a16:creationId xmlns:a16="http://schemas.microsoft.com/office/drawing/2014/main" id="{C8DC00B6-7771-4B73-9ECC-410AA496EEB4}"/>
              </a:ext>
            </a:extLst>
          </p:cNvPr>
          <p:cNvSpPr txBox="1">
            <a:spLocks/>
          </p:cNvSpPr>
          <p:nvPr/>
        </p:nvSpPr>
        <p:spPr>
          <a:xfrm>
            <a:off x="838200" y="1230377"/>
            <a:ext cx="10515600" cy="43972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n-US" sz="2500" dirty="0"/>
              <a:t>Article by </a:t>
            </a:r>
            <a:r>
              <a:rPr lang="en-US" sz="2500" i="1" dirty="0" err="1"/>
              <a:t>Chtiwi</a:t>
            </a:r>
            <a:r>
              <a:rPr lang="en-US" sz="2500" i="1" dirty="0"/>
              <a:t> Malek </a:t>
            </a:r>
            <a:r>
              <a:rPr lang="en-US" sz="2500" dirty="0"/>
              <a:t>[Internet] [Uploaded in November 2012], available from: </a:t>
            </a:r>
            <a:r>
              <a:rPr lang="en-US" sz="2500" dirty="0">
                <a:hlinkClick r:id="rId2"/>
              </a:rPr>
              <a:t>https://www.codicode.com/art/upload_and_save_a_canvas_image_to_the_server.aspx</a:t>
            </a:r>
            <a:endParaRPr lang="en-US" sz="2500" dirty="0"/>
          </a:p>
          <a:p>
            <a:pPr lvl="0"/>
            <a:r>
              <a:rPr lang="en-US" sz="2500" dirty="0"/>
              <a:t>Binding multiple models in a view in MVC [Internet] [Uploaded in June 2016], available from: </a:t>
            </a:r>
            <a:r>
              <a:rPr lang="en-US" sz="2500" dirty="0">
                <a:hlinkClick r:id="rId3"/>
              </a:rPr>
              <a:t>https://www.codeproject.com/Articles/1108855/ways-to-Bind-Multiple-Models-on-a-View-in-MVC</a:t>
            </a:r>
            <a:endParaRPr lang="en-US" sz="2500" dirty="0"/>
          </a:p>
          <a:p>
            <a:r>
              <a:rPr lang="en-US" sz="2500" dirty="0"/>
              <a:t>Scientific poster design presentation from Cornell Center for Materials Research (CCMR) [Internet], available from: </a:t>
            </a:r>
            <a:r>
              <a:rPr lang="en-US" sz="2500" u="sng" dirty="0">
                <a:hlinkClick r:id="rId4"/>
              </a:rPr>
              <a:t>http://hsp.berkeley.edu/sites/default/files/ScientificPosters.pdf</a:t>
            </a:r>
            <a:endParaRPr lang="en-US" sz="2500" dirty="0"/>
          </a:p>
        </p:txBody>
      </p:sp>
    </p:spTree>
    <p:extLst>
      <p:ext uri="{BB962C8B-B14F-4D97-AF65-F5344CB8AC3E}">
        <p14:creationId xmlns:p14="http://schemas.microsoft.com/office/powerpoint/2010/main" val="6662386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84248F-1DC9-4924-B2A6-0E6F7D3E25F9}"/>
              </a:ext>
            </a:extLst>
          </p:cNvPr>
          <p:cNvSpPr>
            <a:spLocks noGrp="1"/>
          </p:cNvSpPr>
          <p:nvPr>
            <p:ph idx="1"/>
          </p:nvPr>
        </p:nvSpPr>
        <p:spPr>
          <a:xfrm>
            <a:off x="838199" y="1253331"/>
            <a:ext cx="10515600" cy="4351338"/>
          </a:xfrm>
        </p:spPr>
        <p:txBody>
          <a:bodyPr/>
          <a:lstStyle/>
          <a:p>
            <a:r>
              <a:rPr lang="en-US" sz="2500" dirty="0"/>
              <a:t>Hard </a:t>
            </a:r>
            <a:r>
              <a:rPr lang="en-US" sz="2500" dirty="0">
                <a:solidFill>
                  <a:srgbClr val="FF0000"/>
                </a:solidFill>
              </a:rPr>
              <a:t>communication</a:t>
            </a:r>
            <a:r>
              <a:rPr lang="en-US" sz="2500" dirty="0"/>
              <a:t> between medical system parties</a:t>
            </a:r>
          </a:p>
          <a:p>
            <a:r>
              <a:rPr lang="en-US" sz="2500" dirty="0"/>
              <a:t>No</a:t>
            </a:r>
            <a:r>
              <a:rPr lang="en-US" sz="2500" dirty="0">
                <a:solidFill>
                  <a:srgbClr val="FF0000"/>
                </a:solidFill>
              </a:rPr>
              <a:t> integration</a:t>
            </a:r>
            <a:r>
              <a:rPr lang="en-US" sz="2500" dirty="0"/>
              <a:t> between different medical services</a:t>
            </a:r>
          </a:p>
          <a:p>
            <a:r>
              <a:rPr lang="en-US" sz="2500" dirty="0"/>
              <a:t>Need for </a:t>
            </a:r>
            <a:r>
              <a:rPr lang="en-US" sz="2500" dirty="0">
                <a:solidFill>
                  <a:srgbClr val="FF0000"/>
                </a:solidFill>
              </a:rPr>
              <a:t>improvements </a:t>
            </a:r>
            <a:r>
              <a:rPr lang="en-US" sz="2500" dirty="0"/>
              <a:t>in some services</a:t>
            </a:r>
          </a:p>
          <a:p>
            <a:pPr lvl="1"/>
            <a:r>
              <a:rPr lang="en-US" sz="2200" dirty="0"/>
              <a:t>Easier and faster search for ICUs</a:t>
            </a:r>
          </a:p>
          <a:p>
            <a:pPr lvl="1"/>
            <a:r>
              <a:rPr lang="en-US" sz="2200" dirty="0"/>
              <a:t>Faster ways to call for emergency help</a:t>
            </a:r>
          </a:p>
          <a:p>
            <a:pPr lvl="1"/>
            <a:r>
              <a:rPr lang="en-US" sz="2200" dirty="0"/>
              <a:t>More elegant way to search for drugs</a:t>
            </a:r>
          </a:p>
        </p:txBody>
      </p:sp>
      <p:sp>
        <p:nvSpPr>
          <p:cNvPr id="5" name="Oval 4">
            <a:extLst>
              <a:ext uri="{FF2B5EF4-FFF2-40B4-BE49-F238E27FC236}">
                <a16:creationId xmlns:a16="http://schemas.microsoft.com/office/drawing/2014/main" id="{413A7AB6-7AB8-46F2-BE90-239D025D1406}"/>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DAB4813F-748A-4F6A-8A7B-9BFAB5CEA1E6}"/>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6</a:t>
            </a:fld>
            <a:endParaRPr lang="en-US" sz="2000" b="1" dirty="0">
              <a:solidFill>
                <a:srgbClr val="002060"/>
              </a:solidFill>
            </a:endParaRPr>
          </a:p>
        </p:txBody>
      </p:sp>
      <p:sp>
        <p:nvSpPr>
          <p:cNvPr id="8" name="Title 1">
            <a:extLst>
              <a:ext uri="{FF2B5EF4-FFF2-40B4-BE49-F238E27FC236}">
                <a16:creationId xmlns:a16="http://schemas.microsoft.com/office/drawing/2014/main" id="{3B6C05B0-31E7-4FAC-B672-DF10E1B93265}"/>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Problem statement</a:t>
            </a:r>
          </a:p>
        </p:txBody>
      </p:sp>
    </p:spTree>
    <p:extLst>
      <p:ext uri="{BB962C8B-B14F-4D97-AF65-F5344CB8AC3E}">
        <p14:creationId xmlns:p14="http://schemas.microsoft.com/office/powerpoint/2010/main" val="2602279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1000"/>
                                        <p:tgtEl>
                                          <p:spTgt spid="3">
                                            <p:txEl>
                                              <p:pRg st="5" end="5"/>
                                            </p:txEl>
                                          </p:spTgt>
                                        </p:tgtEl>
                                      </p:cBhvr>
                                    </p:animEffect>
                                    <p:anim calcmode="lin" valueType="num">
                                      <p:cBhvr>
                                        <p:cTn id="3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5E6D-9EAD-492E-9BCA-0248B539E9C5}"/>
              </a:ext>
            </a:extLst>
          </p:cNvPr>
          <p:cNvSpPr>
            <a:spLocks noGrp="1"/>
          </p:cNvSpPr>
          <p:nvPr>
            <p:ph idx="1"/>
          </p:nvPr>
        </p:nvSpPr>
        <p:spPr>
          <a:xfrm>
            <a:off x="838200" y="1230377"/>
            <a:ext cx="10515600" cy="4397246"/>
          </a:xfrm>
        </p:spPr>
        <p:txBody>
          <a:bodyPr>
            <a:noAutofit/>
          </a:bodyPr>
          <a:lstStyle/>
          <a:p>
            <a:r>
              <a:rPr lang="en-US" sz="2500" dirty="0"/>
              <a:t>Introduction (motivation and problem statement)</a:t>
            </a:r>
          </a:p>
          <a:p>
            <a:r>
              <a:rPr lang="en-US" sz="2500" dirty="0">
                <a:solidFill>
                  <a:srgbClr val="FF0000"/>
                </a:solidFill>
              </a:rPr>
              <a:t>Related work</a:t>
            </a:r>
          </a:p>
          <a:p>
            <a:r>
              <a:rPr lang="en-US" sz="2500" dirty="0"/>
              <a:t>System analysis and design</a:t>
            </a:r>
          </a:p>
          <a:p>
            <a:r>
              <a:rPr lang="en-US" sz="2500" dirty="0"/>
              <a:t>System structure and dynamic behavior</a:t>
            </a:r>
          </a:p>
          <a:p>
            <a:r>
              <a:rPr lang="en-US" sz="2500" dirty="0"/>
              <a:t>Tools used</a:t>
            </a:r>
          </a:p>
          <a:p>
            <a:r>
              <a:rPr lang="en-US" sz="2500" dirty="0"/>
              <a:t>Video Demo</a:t>
            </a:r>
          </a:p>
          <a:p>
            <a:r>
              <a:rPr lang="en-US" sz="2500" dirty="0"/>
              <a:t>System Testing</a:t>
            </a:r>
          </a:p>
          <a:p>
            <a:r>
              <a:rPr lang="en-US" sz="2500" dirty="0"/>
              <a:t>Time plan</a:t>
            </a:r>
          </a:p>
          <a:p>
            <a:r>
              <a:rPr lang="en-US" sz="2500" dirty="0"/>
              <a:t>Future work</a:t>
            </a:r>
          </a:p>
          <a:p>
            <a:r>
              <a:rPr lang="en-US" sz="2500" dirty="0"/>
              <a:t>Challenges</a:t>
            </a:r>
          </a:p>
        </p:txBody>
      </p:sp>
      <p:sp>
        <p:nvSpPr>
          <p:cNvPr id="5" name="Oval 4">
            <a:extLst>
              <a:ext uri="{FF2B5EF4-FFF2-40B4-BE49-F238E27FC236}">
                <a16:creationId xmlns:a16="http://schemas.microsoft.com/office/drawing/2014/main" id="{8B8D47A8-A713-44AC-A2B4-AD6421D4C523}"/>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3">
            <a:extLst>
              <a:ext uri="{FF2B5EF4-FFF2-40B4-BE49-F238E27FC236}">
                <a16:creationId xmlns:a16="http://schemas.microsoft.com/office/drawing/2014/main" id="{8AAA1A78-6405-43D5-89F2-B7C0B933A397}"/>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7</a:t>
            </a:fld>
            <a:endParaRPr lang="en-US" sz="2000" b="1" dirty="0">
              <a:solidFill>
                <a:srgbClr val="002060"/>
              </a:solidFill>
            </a:endParaRPr>
          </a:p>
        </p:txBody>
      </p:sp>
      <p:sp>
        <p:nvSpPr>
          <p:cNvPr id="7" name="Title 1">
            <a:extLst>
              <a:ext uri="{FF2B5EF4-FFF2-40B4-BE49-F238E27FC236}">
                <a16:creationId xmlns:a16="http://schemas.microsoft.com/office/drawing/2014/main" id="{3F01E691-D61A-4A47-938D-37B760989BB8}"/>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Agenda</a:t>
            </a:r>
          </a:p>
        </p:txBody>
      </p:sp>
    </p:spTree>
    <p:extLst>
      <p:ext uri="{BB962C8B-B14F-4D97-AF65-F5344CB8AC3E}">
        <p14:creationId xmlns:p14="http://schemas.microsoft.com/office/powerpoint/2010/main" val="3483885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65789691-FDB6-4D55-A06C-614B7A9708C1}"/>
              </a:ext>
            </a:extLst>
          </p:cNvPr>
          <p:cNvSpPr>
            <a:spLocks noGrp="1"/>
          </p:cNvSpPr>
          <p:nvPr>
            <p:ph idx="1"/>
          </p:nvPr>
        </p:nvSpPr>
        <p:spPr>
          <a:xfrm>
            <a:off x="838199" y="1253331"/>
            <a:ext cx="10515600" cy="4351338"/>
          </a:xfrm>
        </p:spPr>
        <p:txBody>
          <a:bodyPr>
            <a:noAutofit/>
          </a:bodyPr>
          <a:lstStyle/>
          <a:p>
            <a:pPr marL="0" indent="0">
              <a:buNone/>
            </a:pPr>
            <a:r>
              <a:rPr lang="en-US" sz="2500" dirty="0"/>
              <a:t>Search for doctor or medical service</a:t>
            </a:r>
          </a:p>
          <a:p>
            <a:pPr marL="0" indent="0">
              <a:buNone/>
            </a:pPr>
            <a:endParaRPr lang="en-US" sz="600" dirty="0"/>
          </a:p>
          <a:p>
            <a:pPr marL="0" indent="0">
              <a:buNone/>
            </a:pPr>
            <a:r>
              <a:rPr lang="en-US" sz="2900" b="1" dirty="0">
                <a:solidFill>
                  <a:srgbClr val="009BD2"/>
                </a:solidFill>
              </a:rPr>
              <a:t>Advantages:</a:t>
            </a:r>
          </a:p>
          <a:p>
            <a:pPr marL="571500" indent="-571500"/>
            <a:r>
              <a:rPr lang="en-US" sz="2500" dirty="0"/>
              <a:t>Flexibility of search</a:t>
            </a:r>
          </a:p>
          <a:p>
            <a:pPr marL="457200" lvl="1" indent="0">
              <a:buNone/>
            </a:pPr>
            <a:r>
              <a:rPr lang="en-US" sz="2500" dirty="0"/>
              <a:t>Search is by region, specialty or doctor name</a:t>
            </a:r>
          </a:p>
          <a:p>
            <a:pPr marL="571500" indent="-571500"/>
            <a:r>
              <a:rPr lang="en-US" sz="2500" dirty="0"/>
              <a:t>Accessibility</a:t>
            </a:r>
          </a:p>
          <a:p>
            <a:pPr marL="457200" lvl="1" indent="0">
              <a:buNone/>
            </a:pPr>
            <a:r>
              <a:rPr lang="en-US" sz="2200" dirty="0"/>
              <a:t>Access from web, android and </a:t>
            </a:r>
            <a:r>
              <a:rPr lang="en-US" sz="2200" dirty="0" err="1"/>
              <a:t>iphones</a:t>
            </a:r>
            <a:endParaRPr lang="en-US" sz="2200" dirty="0"/>
          </a:p>
        </p:txBody>
      </p:sp>
      <p:pic>
        <p:nvPicPr>
          <p:cNvPr id="5" name="Picture 4" descr="C:\Users\Ahmed Hussein\AppData\Local\Microsoft\Windows\INetCache\Content.Word\Untitled.png">
            <a:extLst>
              <a:ext uri="{FF2B5EF4-FFF2-40B4-BE49-F238E27FC236}">
                <a16:creationId xmlns:a16="http://schemas.microsoft.com/office/drawing/2014/main" id="{25945A44-A389-463B-8896-E64C39886C80}"/>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250680" y="1253331"/>
            <a:ext cx="2103119" cy="1794669"/>
          </a:xfrm>
          <a:prstGeom prst="rect">
            <a:avLst/>
          </a:prstGeom>
          <a:ln>
            <a:noFill/>
          </a:ln>
          <a:effectLst>
            <a:outerShdw blurRad="190500" algn="tl" rotWithShape="0">
              <a:srgbClr val="000000">
                <a:alpha val="70000"/>
              </a:srgbClr>
            </a:outerShdw>
          </a:effectLst>
        </p:spPr>
      </p:pic>
      <p:sp>
        <p:nvSpPr>
          <p:cNvPr id="7" name="Oval 6">
            <a:extLst>
              <a:ext uri="{FF2B5EF4-FFF2-40B4-BE49-F238E27FC236}">
                <a16:creationId xmlns:a16="http://schemas.microsoft.com/office/drawing/2014/main" id="{36931C73-228B-4AA1-8E53-D183CB34457C}"/>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3">
            <a:extLst>
              <a:ext uri="{FF2B5EF4-FFF2-40B4-BE49-F238E27FC236}">
                <a16:creationId xmlns:a16="http://schemas.microsoft.com/office/drawing/2014/main" id="{CAFD3EDB-F8CA-436F-9FDF-C073E4053DE3}"/>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8</a:t>
            </a:fld>
            <a:endParaRPr lang="en-US" sz="2000" b="1" dirty="0">
              <a:solidFill>
                <a:srgbClr val="002060"/>
              </a:solidFill>
            </a:endParaRPr>
          </a:p>
        </p:txBody>
      </p:sp>
      <p:sp>
        <p:nvSpPr>
          <p:cNvPr id="9" name="Title 1">
            <a:extLst>
              <a:ext uri="{FF2B5EF4-FFF2-40B4-BE49-F238E27FC236}">
                <a16:creationId xmlns:a16="http://schemas.microsoft.com/office/drawing/2014/main" id="{A929DA05-D087-4360-9002-6C6EEB4CE09F}"/>
              </a:ext>
            </a:extLst>
          </p:cNvPr>
          <p:cNvSpPr txBox="1">
            <a:spLocks/>
          </p:cNvSpPr>
          <p:nvPr/>
        </p:nvSpPr>
        <p:spPr>
          <a:xfrm>
            <a:off x="838200" y="393492"/>
            <a:ext cx="9829800" cy="6660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Related work</a:t>
            </a:r>
            <a:endParaRPr lang="en-US" sz="4400" i="1" dirty="0">
              <a:solidFill>
                <a:srgbClr val="002060"/>
              </a:solidFill>
              <a:latin typeface="+mn-lt"/>
            </a:endParaRPr>
          </a:p>
        </p:txBody>
      </p:sp>
      <p:sp>
        <p:nvSpPr>
          <p:cNvPr id="10" name="Subtitle 2">
            <a:extLst>
              <a:ext uri="{FF2B5EF4-FFF2-40B4-BE49-F238E27FC236}">
                <a16:creationId xmlns:a16="http://schemas.microsoft.com/office/drawing/2014/main" id="{1753D218-EF1F-4466-BA20-2F625AD634D7}"/>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err="1">
                <a:solidFill>
                  <a:schemeClr val="bg1"/>
                </a:solidFill>
              </a:rPr>
              <a:t>Vezeeta</a:t>
            </a:r>
            <a:r>
              <a:rPr lang="en-US" sz="2500" b="1" dirty="0">
                <a:solidFill>
                  <a:schemeClr val="bg1"/>
                </a:solidFill>
              </a:rPr>
              <a:t> - Egypt</a:t>
            </a:r>
          </a:p>
        </p:txBody>
      </p:sp>
    </p:spTree>
    <p:extLst>
      <p:ext uri="{BB962C8B-B14F-4D97-AF65-F5344CB8AC3E}">
        <p14:creationId xmlns:p14="http://schemas.microsoft.com/office/powerpoint/2010/main" val="3182191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grpId="0" nodeType="after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 calcmode="lin" valueType="num">
                                      <p:cBhvr additive="base">
                                        <p:cTn id="13"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xEl>
                                              <p:pRg st="2" end="2"/>
                                            </p:txEl>
                                          </p:spTgt>
                                        </p:tgtEl>
                                        <p:attrNameLst>
                                          <p:attrName>style.visibility</p:attrName>
                                        </p:attrNameLst>
                                      </p:cBhvr>
                                      <p:to>
                                        <p:strVal val="visible"/>
                                      </p:to>
                                    </p:set>
                                    <p:anim calcmode="lin" valueType="num">
                                      <p:cBhvr additive="base">
                                        <p:cTn id="19" dur="500" fill="hold"/>
                                        <p:tgtEl>
                                          <p:spTgt spid="11">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1">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1">
                                            <p:txEl>
                                              <p:pRg st="3" end="3"/>
                                            </p:txEl>
                                          </p:spTgt>
                                        </p:tgtEl>
                                        <p:attrNameLst>
                                          <p:attrName>style.visibility</p:attrName>
                                        </p:attrNameLst>
                                      </p:cBhvr>
                                      <p:to>
                                        <p:strVal val="visible"/>
                                      </p:to>
                                    </p:set>
                                    <p:anim calcmode="lin" valueType="num">
                                      <p:cBhvr additive="base">
                                        <p:cTn id="23" dur="500" fill="hold"/>
                                        <p:tgtEl>
                                          <p:spTgt spid="11">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1">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 calcmode="lin" valueType="num">
                                      <p:cBhvr additive="base">
                                        <p:cTn id="27" dur="500" fill="hold"/>
                                        <p:tgtEl>
                                          <p:spTgt spid="11">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1">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1">
                                            <p:txEl>
                                              <p:pRg st="5" end="5"/>
                                            </p:txEl>
                                          </p:spTgt>
                                        </p:tgtEl>
                                        <p:attrNameLst>
                                          <p:attrName>style.visibility</p:attrName>
                                        </p:attrNameLst>
                                      </p:cBhvr>
                                      <p:to>
                                        <p:strVal val="visible"/>
                                      </p:to>
                                    </p:set>
                                    <p:anim calcmode="lin" valueType="num">
                                      <p:cBhvr additive="base">
                                        <p:cTn id="33" dur="500" fill="hold"/>
                                        <p:tgtEl>
                                          <p:spTgt spid="11">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11">
                                            <p:txEl>
                                              <p:pRg st="5" end="5"/>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1">
                                            <p:txEl>
                                              <p:pRg st="6" end="6"/>
                                            </p:txEl>
                                          </p:spTgt>
                                        </p:tgtEl>
                                        <p:attrNameLst>
                                          <p:attrName>style.visibility</p:attrName>
                                        </p:attrNameLst>
                                      </p:cBhvr>
                                      <p:to>
                                        <p:strVal val="visible"/>
                                      </p:to>
                                    </p:set>
                                    <p:anim calcmode="lin" valueType="num">
                                      <p:cBhvr additive="base">
                                        <p:cTn id="37" dur="500" fill="hold"/>
                                        <p:tgtEl>
                                          <p:spTgt spid="11">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1">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65789691-FDB6-4D55-A06C-614B7A9708C1}"/>
              </a:ext>
            </a:extLst>
          </p:cNvPr>
          <p:cNvSpPr>
            <a:spLocks noGrp="1"/>
          </p:cNvSpPr>
          <p:nvPr>
            <p:ph idx="1"/>
          </p:nvPr>
        </p:nvSpPr>
        <p:spPr>
          <a:xfrm>
            <a:off x="838199" y="1253331"/>
            <a:ext cx="10515600" cy="4351338"/>
          </a:xfrm>
        </p:spPr>
        <p:txBody>
          <a:bodyPr>
            <a:noAutofit/>
          </a:bodyPr>
          <a:lstStyle/>
          <a:p>
            <a:pPr marL="0" indent="0">
              <a:buNone/>
            </a:pPr>
            <a:r>
              <a:rPr lang="en-US" sz="2900" b="1" dirty="0">
                <a:solidFill>
                  <a:srgbClr val="009BD2"/>
                </a:solidFill>
              </a:rPr>
              <a:t>Disadvantages:</a:t>
            </a:r>
          </a:p>
          <a:p>
            <a:pPr marL="571500" indent="-571500"/>
            <a:r>
              <a:rPr lang="en-US" sz="2500" dirty="0"/>
              <a:t>Separates related functionalities in different apps</a:t>
            </a:r>
          </a:p>
          <a:p>
            <a:pPr marL="1028700" lvl="1" indent="-571500"/>
            <a:r>
              <a:rPr lang="en-US" sz="2200" dirty="0" err="1"/>
              <a:t>Vezeeta</a:t>
            </a:r>
            <a:r>
              <a:rPr lang="en-US" sz="2200" dirty="0"/>
              <a:t> profile: used by doctors to publish their profile to patients</a:t>
            </a:r>
          </a:p>
          <a:p>
            <a:pPr marL="1028700" lvl="1" indent="-571500"/>
            <a:r>
              <a:rPr lang="en-US" sz="2200" dirty="0" err="1"/>
              <a:t>Vezeeta</a:t>
            </a:r>
            <a:r>
              <a:rPr lang="en-US" sz="2200" dirty="0"/>
              <a:t> care: used by doctors to manage their patients data</a:t>
            </a:r>
          </a:p>
          <a:p>
            <a:pPr marL="571500" indent="-571500"/>
            <a:r>
              <a:rPr lang="en-US" sz="2500" dirty="0"/>
              <a:t>Covers only regions in Cairo and other few regions around it</a:t>
            </a:r>
          </a:p>
        </p:txBody>
      </p:sp>
      <p:sp>
        <p:nvSpPr>
          <p:cNvPr id="7" name="Oval 6">
            <a:extLst>
              <a:ext uri="{FF2B5EF4-FFF2-40B4-BE49-F238E27FC236}">
                <a16:creationId xmlns:a16="http://schemas.microsoft.com/office/drawing/2014/main" id="{36931C73-228B-4AA1-8E53-D183CB34457C}"/>
              </a:ext>
            </a:extLst>
          </p:cNvPr>
          <p:cNvSpPr/>
          <p:nvPr/>
        </p:nvSpPr>
        <p:spPr>
          <a:xfrm>
            <a:off x="11353799" y="6111875"/>
            <a:ext cx="609600" cy="609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3">
            <a:extLst>
              <a:ext uri="{FF2B5EF4-FFF2-40B4-BE49-F238E27FC236}">
                <a16:creationId xmlns:a16="http://schemas.microsoft.com/office/drawing/2014/main" id="{CAFD3EDB-F8CA-436F-9FDF-C073E4053DE3}"/>
              </a:ext>
            </a:extLst>
          </p:cNvPr>
          <p:cNvSpPr>
            <a:spLocks noGrp="1"/>
          </p:cNvSpPr>
          <p:nvPr>
            <p:ph type="sldNum" sz="quarter" idx="12"/>
          </p:nvPr>
        </p:nvSpPr>
        <p:spPr>
          <a:xfrm>
            <a:off x="11353799" y="6234112"/>
            <a:ext cx="609600" cy="365125"/>
          </a:xfrm>
        </p:spPr>
        <p:txBody>
          <a:bodyPr/>
          <a:lstStyle/>
          <a:p>
            <a:pPr algn="ctr"/>
            <a:fld id="{0EA7D88E-D7BB-4763-9B64-85DD2A2D5E8C}" type="slidenum">
              <a:rPr lang="en-US" sz="2000" b="1" smtClean="0">
                <a:solidFill>
                  <a:srgbClr val="002060"/>
                </a:solidFill>
              </a:rPr>
              <a:pPr algn="ctr"/>
              <a:t>9</a:t>
            </a:fld>
            <a:endParaRPr lang="en-US" sz="2000" b="1" dirty="0">
              <a:solidFill>
                <a:srgbClr val="002060"/>
              </a:solidFill>
            </a:endParaRPr>
          </a:p>
        </p:txBody>
      </p:sp>
      <p:sp>
        <p:nvSpPr>
          <p:cNvPr id="9" name="Title 1">
            <a:extLst>
              <a:ext uri="{FF2B5EF4-FFF2-40B4-BE49-F238E27FC236}">
                <a16:creationId xmlns:a16="http://schemas.microsoft.com/office/drawing/2014/main" id="{A929DA05-D087-4360-9002-6C6EEB4CE09F}"/>
              </a:ext>
            </a:extLst>
          </p:cNvPr>
          <p:cNvSpPr txBox="1">
            <a:spLocks/>
          </p:cNvSpPr>
          <p:nvPr/>
        </p:nvSpPr>
        <p:spPr>
          <a:xfrm>
            <a:off x="838200" y="393492"/>
            <a:ext cx="9829800" cy="666051"/>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rgbClr val="002060"/>
                </a:solidFill>
                <a:latin typeface="+mn-lt"/>
              </a:rPr>
              <a:t>Related work</a:t>
            </a:r>
            <a:r>
              <a:rPr lang="en-US" sz="4800" b="1" dirty="0">
                <a:solidFill>
                  <a:srgbClr val="002060"/>
                </a:solidFill>
                <a:latin typeface="+mn-lt"/>
              </a:rPr>
              <a:t> </a:t>
            </a:r>
            <a:r>
              <a:rPr lang="en-US" sz="3500" i="1" dirty="0">
                <a:solidFill>
                  <a:srgbClr val="002060"/>
                </a:solidFill>
                <a:latin typeface="+mn-lt"/>
              </a:rPr>
              <a:t>(cont.)</a:t>
            </a:r>
            <a:endParaRPr lang="en-US" sz="4000" b="1" i="1" dirty="0">
              <a:solidFill>
                <a:srgbClr val="002060"/>
              </a:solidFill>
              <a:latin typeface="+mn-lt"/>
            </a:endParaRPr>
          </a:p>
        </p:txBody>
      </p:sp>
      <p:sp>
        <p:nvSpPr>
          <p:cNvPr id="10" name="Subtitle 2">
            <a:extLst>
              <a:ext uri="{FF2B5EF4-FFF2-40B4-BE49-F238E27FC236}">
                <a16:creationId xmlns:a16="http://schemas.microsoft.com/office/drawing/2014/main" id="{1753D218-EF1F-4466-BA20-2F625AD634D7}"/>
              </a:ext>
            </a:extLst>
          </p:cNvPr>
          <p:cNvSpPr txBox="1">
            <a:spLocks/>
          </p:cNvSpPr>
          <p:nvPr/>
        </p:nvSpPr>
        <p:spPr>
          <a:xfrm>
            <a:off x="1523998" y="5928360"/>
            <a:ext cx="9144001" cy="92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b="1" dirty="0" err="1">
                <a:solidFill>
                  <a:schemeClr val="bg1"/>
                </a:solidFill>
              </a:rPr>
              <a:t>Vezeeta</a:t>
            </a:r>
            <a:r>
              <a:rPr lang="en-US" sz="2500" b="1" dirty="0">
                <a:solidFill>
                  <a:schemeClr val="bg1"/>
                </a:solidFill>
              </a:rPr>
              <a:t> - Egypt</a:t>
            </a:r>
          </a:p>
        </p:txBody>
      </p:sp>
    </p:spTree>
    <p:extLst>
      <p:ext uri="{BB962C8B-B14F-4D97-AF65-F5344CB8AC3E}">
        <p14:creationId xmlns:p14="http://schemas.microsoft.com/office/powerpoint/2010/main" val="1669196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fade">
                                      <p:cBhvr>
                                        <p:cTn id="12" dur="1000"/>
                                        <p:tgtEl>
                                          <p:spTgt spid="11">
                                            <p:txEl>
                                              <p:pRg st="1" end="1"/>
                                            </p:txEl>
                                          </p:spTgt>
                                        </p:tgtEl>
                                      </p:cBhvr>
                                    </p:animEffect>
                                    <p:anim calcmode="lin" valueType="num">
                                      <p:cBhvr>
                                        <p:cTn id="13"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1">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fade">
                                      <p:cBhvr>
                                        <p:cTn id="17" dur="1000"/>
                                        <p:tgtEl>
                                          <p:spTgt spid="11">
                                            <p:txEl>
                                              <p:pRg st="2" end="2"/>
                                            </p:txEl>
                                          </p:spTgt>
                                        </p:tgtEl>
                                      </p:cBhvr>
                                    </p:animEffect>
                                    <p:anim calcmode="lin" valueType="num">
                                      <p:cBhvr>
                                        <p:cTn id="18"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11">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fade">
                                      <p:cBhvr>
                                        <p:cTn id="22" dur="1000"/>
                                        <p:tgtEl>
                                          <p:spTgt spid="11">
                                            <p:txEl>
                                              <p:pRg st="3" end="3"/>
                                            </p:txEl>
                                          </p:spTgt>
                                        </p:tgtEl>
                                      </p:cBhvr>
                                    </p:animEffect>
                                    <p:anim calcmode="lin" valueType="num">
                                      <p:cBhvr>
                                        <p:cTn id="23"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11">
                                            <p:txEl>
                                              <p:pRg st="4" end="4"/>
                                            </p:txEl>
                                          </p:spTgt>
                                        </p:tgtEl>
                                        <p:attrNameLst>
                                          <p:attrName>style.visibility</p:attrName>
                                        </p:attrNameLst>
                                      </p:cBhvr>
                                      <p:to>
                                        <p:strVal val="visible"/>
                                      </p:to>
                                    </p:set>
                                    <p:animEffect transition="in" filter="fade">
                                      <p:cBhvr>
                                        <p:cTn id="29" dur="1000"/>
                                        <p:tgtEl>
                                          <p:spTgt spid="11">
                                            <p:txEl>
                                              <p:pRg st="4" end="4"/>
                                            </p:txEl>
                                          </p:spTgt>
                                        </p:tgtEl>
                                      </p:cBhvr>
                                    </p:animEffect>
                                    <p:anim calcmode="lin" valueType="num">
                                      <p:cBhvr>
                                        <p:cTn id="30" dur="10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11">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2969</TotalTime>
  <Words>2293</Words>
  <Application>Microsoft Office PowerPoint</Application>
  <PresentationFormat>Widescreen</PresentationFormat>
  <Paragraphs>562</Paragraphs>
  <Slides>55</Slides>
  <Notes>22</Notes>
  <HiddenSlides>10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55</vt:i4>
      </vt:variant>
    </vt:vector>
  </HeadingPairs>
  <TitlesOfParts>
    <vt:vector size="59" baseType="lpstr">
      <vt:lpstr>Arial</vt:lpstr>
      <vt:lpstr>Calibri</vt:lpstr>
      <vt:lpstr>Calibri Light</vt:lpstr>
      <vt:lpstr>Office Theme</vt:lpstr>
      <vt:lpstr>Care Point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Care Point</dc:title>
  <dc:creator>Ahmed Hussein</dc:creator>
  <cp:lastModifiedBy>Ahmed Hussein</cp:lastModifiedBy>
  <cp:revision>525</cp:revision>
  <dcterms:created xsi:type="dcterms:W3CDTF">2018-01-26T14:46:13Z</dcterms:created>
  <dcterms:modified xsi:type="dcterms:W3CDTF">2018-07-02T12:44:19Z</dcterms:modified>
</cp:coreProperties>
</file>

<file path=docProps/thumbnail.jpeg>
</file>